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8"/>
  </p:notesMasterIdLst>
  <p:sldIdLst>
    <p:sldId id="267" r:id="rId2"/>
    <p:sldId id="289" r:id="rId3"/>
    <p:sldId id="290" r:id="rId4"/>
    <p:sldId id="291" r:id="rId5"/>
    <p:sldId id="292" r:id="rId6"/>
    <p:sldId id="293" r:id="rId7"/>
    <p:sldId id="297" r:id="rId8"/>
    <p:sldId id="268" r:id="rId9"/>
    <p:sldId id="269" r:id="rId10"/>
    <p:sldId id="270" r:id="rId11"/>
    <p:sldId id="298" r:id="rId12"/>
    <p:sldId id="380" r:id="rId13"/>
    <p:sldId id="391" r:id="rId14"/>
    <p:sldId id="300" r:id="rId15"/>
    <p:sldId id="301" r:id="rId16"/>
    <p:sldId id="388" r:id="rId17"/>
    <p:sldId id="369" r:id="rId18"/>
    <p:sldId id="273" r:id="rId19"/>
    <p:sldId id="279" r:id="rId20"/>
    <p:sldId id="274" r:id="rId21"/>
    <p:sldId id="275" r:id="rId22"/>
    <p:sldId id="276" r:id="rId23"/>
    <p:sldId id="370" r:id="rId24"/>
    <p:sldId id="381" r:id="rId25"/>
    <p:sldId id="277" r:id="rId26"/>
    <p:sldId id="283" r:id="rId27"/>
    <p:sldId id="284" r:id="rId28"/>
    <p:sldId id="285" r:id="rId29"/>
    <p:sldId id="286" r:id="rId30"/>
    <p:sldId id="392" r:id="rId31"/>
    <p:sldId id="393" r:id="rId32"/>
    <p:sldId id="278" r:id="rId33"/>
    <p:sldId id="287" r:id="rId34"/>
    <p:sldId id="414" r:id="rId35"/>
    <p:sldId id="405" r:id="rId36"/>
    <p:sldId id="406" r:id="rId37"/>
    <p:sldId id="407" r:id="rId38"/>
    <p:sldId id="408" r:id="rId39"/>
    <p:sldId id="281" r:id="rId40"/>
    <p:sldId id="415" r:id="rId41"/>
    <p:sldId id="394" r:id="rId42"/>
    <p:sldId id="409" r:id="rId43"/>
    <p:sldId id="413" r:id="rId44"/>
    <p:sldId id="410" r:id="rId45"/>
    <p:sldId id="411" r:id="rId46"/>
    <p:sldId id="412" r:id="rId47"/>
    <p:sldId id="382" r:id="rId48"/>
    <p:sldId id="395" r:id="rId49"/>
    <p:sldId id="288" r:id="rId50"/>
    <p:sldId id="384" r:id="rId51"/>
    <p:sldId id="383" r:id="rId52"/>
    <p:sldId id="416" r:id="rId53"/>
    <p:sldId id="417" r:id="rId54"/>
    <p:sldId id="418" r:id="rId55"/>
    <p:sldId id="419" r:id="rId56"/>
    <p:sldId id="420" r:id="rId57"/>
    <p:sldId id="421" r:id="rId58"/>
    <p:sldId id="422" r:id="rId59"/>
    <p:sldId id="423"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0" r:id="rId77"/>
    <p:sldId id="441" r:id="rId78"/>
    <p:sldId id="442" r:id="rId79"/>
    <p:sldId id="443" r:id="rId80"/>
    <p:sldId id="444" r:id="rId81"/>
    <p:sldId id="445"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58" r:id="rId95"/>
    <p:sldId id="459" r:id="rId96"/>
    <p:sldId id="460" r:id="rId97"/>
    <p:sldId id="461" r:id="rId98"/>
    <p:sldId id="462" r:id="rId99"/>
    <p:sldId id="463" r:id="rId100"/>
    <p:sldId id="464" r:id="rId101"/>
    <p:sldId id="465" r:id="rId102"/>
    <p:sldId id="466" r:id="rId103"/>
    <p:sldId id="467" r:id="rId104"/>
    <p:sldId id="468" r:id="rId105"/>
    <p:sldId id="469" r:id="rId106"/>
    <p:sldId id="470" r:id="rId107"/>
    <p:sldId id="471" r:id="rId108"/>
    <p:sldId id="472" r:id="rId109"/>
    <p:sldId id="473" r:id="rId110"/>
    <p:sldId id="474" r:id="rId111"/>
    <p:sldId id="475" r:id="rId112"/>
    <p:sldId id="476" r:id="rId113"/>
    <p:sldId id="477" r:id="rId114"/>
    <p:sldId id="478" r:id="rId115"/>
    <p:sldId id="479" r:id="rId116"/>
    <p:sldId id="480" r:id="rId117"/>
  </p:sldIdLst>
  <p:sldSz cx="9144000" cy="6858000" type="screen4x3"/>
  <p:notesSz cx="6858000" cy="9144000"/>
  <p:defaultTextStyle>
    <a:defPPr>
      <a:defRPr lang="zh-CN"/>
    </a:defPPr>
    <a:lvl1pPr algn="ctr" rtl="0" fontAlgn="base">
      <a:spcBef>
        <a:spcPct val="50000"/>
      </a:spcBef>
      <a:spcAft>
        <a:spcPct val="0"/>
      </a:spcAft>
      <a:defRPr b="1" kern="1200">
        <a:solidFill>
          <a:schemeClr val="tx2"/>
        </a:solidFill>
        <a:latin typeface="Tahoma" pitchFamily="34" charset="0"/>
        <a:ea typeface="宋体" pitchFamily="2" charset="-122"/>
        <a:cs typeface="+mn-cs"/>
      </a:defRPr>
    </a:lvl1pPr>
    <a:lvl2pPr marL="457200" algn="ctr" rtl="0" fontAlgn="base">
      <a:spcBef>
        <a:spcPct val="50000"/>
      </a:spcBef>
      <a:spcAft>
        <a:spcPct val="0"/>
      </a:spcAft>
      <a:defRPr b="1" kern="1200">
        <a:solidFill>
          <a:schemeClr val="tx2"/>
        </a:solidFill>
        <a:latin typeface="Tahoma" pitchFamily="34" charset="0"/>
        <a:ea typeface="宋体" pitchFamily="2" charset="-122"/>
        <a:cs typeface="+mn-cs"/>
      </a:defRPr>
    </a:lvl2pPr>
    <a:lvl3pPr marL="914400" algn="ctr" rtl="0" fontAlgn="base">
      <a:spcBef>
        <a:spcPct val="50000"/>
      </a:spcBef>
      <a:spcAft>
        <a:spcPct val="0"/>
      </a:spcAft>
      <a:defRPr b="1" kern="1200">
        <a:solidFill>
          <a:schemeClr val="tx2"/>
        </a:solidFill>
        <a:latin typeface="Tahoma" pitchFamily="34" charset="0"/>
        <a:ea typeface="宋体" pitchFamily="2" charset="-122"/>
        <a:cs typeface="+mn-cs"/>
      </a:defRPr>
    </a:lvl3pPr>
    <a:lvl4pPr marL="1371600" algn="ctr" rtl="0" fontAlgn="base">
      <a:spcBef>
        <a:spcPct val="50000"/>
      </a:spcBef>
      <a:spcAft>
        <a:spcPct val="0"/>
      </a:spcAft>
      <a:defRPr b="1" kern="1200">
        <a:solidFill>
          <a:schemeClr val="tx2"/>
        </a:solidFill>
        <a:latin typeface="Tahoma" pitchFamily="34" charset="0"/>
        <a:ea typeface="宋体" pitchFamily="2" charset="-122"/>
        <a:cs typeface="+mn-cs"/>
      </a:defRPr>
    </a:lvl4pPr>
    <a:lvl5pPr marL="1828800" algn="ctr" rtl="0" fontAlgn="base">
      <a:spcBef>
        <a:spcPct val="50000"/>
      </a:spcBef>
      <a:spcAft>
        <a:spcPct val="0"/>
      </a:spcAft>
      <a:defRPr b="1" kern="1200">
        <a:solidFill>
          <a:schemeClr val="tx2"/>
        </a:solidFill>
        <a:latin typeface="Tahoma" pitchFamily="34" charset="0"/>
        <a:ea typeface="宋体" pitchFamily="2" charset="-122"/>
        <a:cs typeface="+mn-cs"/>
      </a:defRPr>
    </a:lvl5pPr>
    <a:lvl6pPr marL="2286000" algn="l" defTabSz="914400" rtl="0" eaLnBrk="1" latinLnBrk="0" hangingPunct="1">
      <a:defRPr b="1" kern="1200">
        <a:solidFill>
          <a:schemeClr val="tx2"/>
        </a:solidFill>
        <a:latin typeface="Tahoma" pitchFamily="34" charset="0"/>
        <a:ea typeface="宋体" pitchFamily="2" charset="-122"/>
        <a:cs typeface="+mn-cs"/>
      </a:defRPr>
    </a:lvl6pPr>
    <a:lvl7pPr marL="2743200" algn="l" defTabSz="914400" rtl="0" eaLnBrk="1" latinLnBrk="0" hangingPunct="1">
      <a:defRPr b="1" kern="1200">
        <a:solidFill>
          <a:schemeClr val="tx2"/>
        </a:solidFill>
        <a:latin typeface="Tahoma" pitchFamily="34" charset="0"/>
        <a:ea typeface="宋体" pitchFamily="2" charset="-122"/>
        <a:cs typeface="+mn-cs"/>
      </a:defRPr>
    </a:lvl7pPr>
    <a:lvl8pPr marL="3200400" algn="l" defTabSz="914400" rtl="0" eaLnBrk="1" latinLnBrk="0" hangingPunct="1">
      <a:defRPr b="1" kern="1200">
        <a:solidFill>
          <a:schemeClr val="tx2"/>
        </a:solidFill>
        <a:latin typeface="Tahoma" pitchFamily="34" charset="0"/>
        <a:ea typeface="宋体" pitchFamily="2" charset="-122"/>
        <a:cs typeface="+mn-cs"/>
      </a:defRPr>
    </a:lvl8pPr>
    <a:lvl9pPr marL="3657600" algn="l" defTabSz="914400" rtl="0" eaLnBrk="1" latinLnBrk="0" hangingPunct="1">
      <a:defRPr b="1" kern="1200">
        <a:solidFill>
          <a:schemeClr val="tx2"/>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CD"/>
    <a:srgbClr val="00CC66"/>
    <a:srgbClr val="00800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7849" autoAdjust="0"/>
    <p:restoredTop sz="88091" autoAdjust="0"/>
  </p:normalViewPr>
  <p:slideViewPr>
    <p:cSldViewPr>
      <p:cViewPr>
        <p:scale>
          <a:sx n="75" d="100"/>
          <a:sy n="75" d="100"/>
        </p:scale>
        <p:origin x="-3048" y="-630"/>
      </p:cViewPr>
      <p:guideLst>
        <p:guide orient="horz" pos="2160"/>
        <p:guide pos="2880"/>
      </p:guideLst>
    </p:cSldViewPr>
  </p:slideViewPr>
  <p:outlineViewPr>
    <p:cViewPr>
      <p:scale>
        <a:sx n="33" d="100"/>
        <a:sy n="33" d="100"/>
      </p:scale>
      <p:origin x="0" y="4020"/>
    </p:cViewPr>
  </p:outlineViewPr>
  <p:notesTextViewPr>
    <p:cViewPr>
      <p:scale>
        <a:sx n="100" d="100"/>
        <a:sy n="100" d="100"/>
      </p:scale>
      <p:origin x="0" y="0"/>
    </p:cViewPr>
  </p:notesTextViewPr>
  <p:sorterViewPr>
    <p:cViewPr>
      <p:scale>
        <a:sx n="66" d="100"/>
        <a:sy n="66" d="100"/>
      </p:scale>
      <p:origin x="0" y="51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b="0">
                <a:solidFill>
                  <a:schemeClr val="tx1"/>
                </a:solidFill>
                <a:latin typeface="Arial" charset="0"/>
              </a:defRPr>
            </a:lvl1pPr>
          </a:lstStyle>
          <a:p>
            <a:pPr>
              <a:defRPr/>
            </a:pPr>
            <a:endParaRPr lang="en-US" altLang="zh-CN"/>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0">
                <a:solidFill>
                  <a:schemeClr val="tx1"/>
                </a:solidFill>
                <a:latin typeface="Arial" charset="0"/>
              </a:defRPr>
            </a:lvl1pPr>
          </a:lstStyle>
          <a:p>
            <a:pPr>
              <a:defRPr/>
            </a:pPr>
            <a:endParaRPr lang="en-US" altLang="zh-CN"/>
          </a:p>
        </p:txBody>
      </p:sp>
      <p:sp>
        <p:nvSpPr>
          <p:cNvPr id="150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solidFill>
                  <a:schemeClr val="tx1"/>
                </a:solidFill>
                <a:latin typeface="Arial" charset="0"/>
              </a:defRPr>
            </a:lvl1pPr>
          </a:lstStyle>
          <a:p>
            <a:pPr>
              <a:defRPr/>
            </a:pPr>
            <a:endParaRPr lang="en-US" altLang="zh-CN"/>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0">
                <a:solidFill>
                  <a:schemeClr val="tx1"/>
                </a:solidFill>
                <a:latin typeface="Arial" charset="0"/>
              </a:defRPr>
            </a:lvl1pPr>
          </a:lstStyle>
          <a:p>
            <a:pPr>
              <a:defRPr/>
            </a:pPr>
            <a:fld id="{F9C53CA2-9881-4323-A5C8-DBC5FF95F35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D15C3E34-AC4E-4C2D-AE32-0F93D70CAE74}" type="slidenum">
              <a:rPr lang="en-US" altLang="zh-CN" smtClean="0"/>
              <a:pPr/>
              <a:t>1</a:t>
            </a:fld>
            <a:endParaRPr lang="en-US" altLang="zh-CN" smtClean="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FCD86CFD-C1A7-4E5E-8DB8-56D1C5E703E6}" type="slidenum">
              <a:rPr lang="en-US" altLang="zh-CN" smtClean="0"/>
              <a:pPr/>
              <a:t>10</a:t>
            </a:fld>
            <a:endParaRPr lang="en-US" altLang="zh-CN"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8B278768-244E-47C2-A371-EB54033137F0}" type="slidenum">
              <a:rPr lang="en-US" altLang="zh-CN" smtClean="0"/>
              <a:pPr/>
              <a:t>11</a:t>
            </a:fld>
            <a:endParaRPr lang="en-US" altLang="zh-CN" smtClean="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E3EAEE97-7B8E-41F3-AF4B-5E5E8FC2F0C4}" type="slidenum">
              <a:rPr lang="en-US" altLang="zh-CN" smtClean="0"/>
              <a:pPr/>
              <a:t>14</a:t>
            </a:fld>
            <a:endParaRPr lang="en-US" altLang="zh-CN"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B0CD57B7-0196-430A-9AC0-BB598D113B7C}" type="slidenum">
              <a:rPr lang="en-US" altLang="zh-CN" smtClean="0"/>
              <a:pPr/>
              <a:t>15</a:t>
            </a:fld>
            <a:endParaRPr lang="en-US" altLang="zh-CN" smtClean="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A5FD549-5897-43E9-B2AC-D0DF1B71951B}" type="slidenum">
              <a:rPr lang="en-US" altLang="zh-CN" smtClean="0"/>
              <a:pPr/>
              <a:t>18</a:t>
            </a:fld>
            <a:endParaRPr lang="en-US" altLang="zh-CN"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950C731D-EDA7-401A-9D30-117450C4ED16}" type="slidenum">
              <a:rPr lang="en-US" altLang="zh-CN" smtClean="0"/>
              <a:pPr/>
              <a:t>19</a:t>
            </a:fld>
            <a:endParaRPr lang="en-US" altLang="zh-CN" smtClean="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32D386D4-03DF-4E15-9AF3-0144E9A4DE35}" type="slidenum">
              <a:rPr lang="en-US" altLang="zh-CN" smtClean="0"/>
              <a:pPr/>
              <a:t>20</a:t>
            </a:fld>
            <a:endParaRPr lang="en-US" altLang="zh-CN"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6799B12F-9271-44FE-9077-A26EA486E435}" type="slidenum">
              <a:rPr lang="en-US" altLang="zh-CN" smtClean="0"/>
              <a:pPr/>
              <a:t>21</a:t>
            </a:fld>
            <a:endParaRPr lang="en-US" altLang="zh-CN"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E775F029-9C81-434F-B2B6-164511BF2FA7}" type="slidenum">
              <a:rPr lang="en-US" altLang="zh-CN" smtClean="0"/>
              <a:pPr/>
              <a:t>22</a:t>
            </a:fld>
            <a:endParaRPr lang="en-US" altLang="zh-CN"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EA4D1980-6C0D-4818-8ADE-9FBC8296B948}" type="slidenum">
              <a:rPr lang="en-US" altLang="zh-CN" smtClean="0"/>
              <a:pPr/>
              <a:t>25</a:t>
            </a:fld>
            <a:endParaRPr lang="en-US" altLang="zh-CN"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B37614C1-EBCD-48EA-B176-87628C0A3B4E}" type="slidenum">
              <a:rPr lang="en-US" altLang="zh-CN" smtClean="0"/>
              <a:pPr/>
              <a:t>2</a:t>
            </a:fld>
            <a:endParaRPr lang="en-US" altLang="zh-CN"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52C88400-B839-4955-BAE2-DCDE99689142}" type="slidenum">
              <a:rPr lang="en-US" altLang="zh-CN" smtClean="0"/>
              <a:pPr/>
              <a:t>26</a:t>
            </a:fld>
            <a:endParaRPr lang="en-US" altLang="zh-CN"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50BCA27B-A090-452A-B487-B051EC9E1641}" type="slidenum">
              <a:rPr lang="en-US" altLang="zh-CN" smtClean="0"/>
              <a:pPr/>
              <a:t>27</a:t>
            </a:fld>
            <a:endParaRPr lang="en-US" altLang="zh-CN"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C60EEAFD-4A96-47D9-8875-661E3403A0B8}" type="slidenum">
              <a:rPr lang="en-US" altLang="zh-CN" smtClean="0"/>
              <a:pPr/>
              <a:t>28</a:t>
            </a:fld>
            <a:endParaRPr lang="en-US" altLang="zh-CN"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2BAAE82B-BE1D-4F6C-898E-248D8A4EE5A9}" type="slidenum">
              <a:rPr lang="en-US" altLang="zh-CN" smtClean="0"/>
              <a:pPr/>
              <a:t>29</a:t>
            </a:fld>
            <a:endParaRPr lang="en-US" altLang="zh-CN"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94E051A7-E189-4532-B048-6A2CFD3FA447}" type="slidenum">
              <a:rPr lang="en-US" altLang="zh-CN" smtClean="0"/>
              <a:pPr/>
              <a:t>32</a:t>
            </a:fld>
            <a:endParaRPr lang="en-US" altLang="zh-CN"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563FA0EA-4584-4DBD-8882-8107D7A37752}" type="slidenum">
              <a:rPr lang="en-US" altLang="zh-CN" smtClean="0"/>
              <a:pPr/>
              <a:t>33</a:t>
            </a:fld>
            <a:endParaRPr lang="en-US" altLang="zh-CN" smtClean="0"/>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6447C53-36F5-4AF5-88A6-55C9F48D541D}" type="slidenum">
              <a:rPr lang="en-US" altLang="zh-CN" smtClean="0"/>
              <a:pPr/>
              <a:t>39</a:t>
            </a:fld>
            <a:endParaRPr lang="en-US" altLang="zh-CN"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9C53CA2-9881-4323-A5C8-DBC5FF95F35F}" type="slidenum">
              <a:rPr lang="en-US" altLang="zh-CN" smtClean="0"/>
              <a:pPr>
                <a:defRPr/>
              </a:pPr>
              <a:t>41</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6A49D476-D363-4408-A042-3278F696369B}" type="slidenum">
              <a:rPr lang="en-US" altLang="zh-CN" smtClean="0"/>
              <a:pPr/>
              <a:t>49</a:t>
            </a:fld>
            <a:endParaRPr lang="en-US" altLang="zh-CN" smtClean="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5256D0C2-C3FE-4F7D-AE2E-249F30B26DDB}" type="slidenum">
              <a:rPr lang="en-US" altLang="zh-CN" smtClean="0"/>
              <a:pPr/>
              <a:t>52</a:t>
            </a:fld>
            <a:endParaRPr lang="en-US" altLang="zh-CN"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0318A273-0FDF-4070-9C9C-2F8FB202D8D5}" type="slidenum">
              <a:rPr lang="en-US" altLang="zh-CN" smtClean="0"/>
              <a:pPr/>
              <a:t>3</a:t>
            </a:fld>
            <a:endParaRPr lang="en-US" altLang="zh-CN" smtClean="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B7595D82-9AE4-497B-9611-CD4CF0B6128E}" type="slidenum">
              <a:rPr lang="en-US" altLang="zh-CN" smtClean="0"/>
              <a:pPr/>
              <a:t>53</a:t>
            </a:fld>
            <a:endParaRPr lang="en-US" altLang="zh-CN"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364BD9CA-8F58-4DDC-94A6-EA55D7493E20}" type="slidenum">
              <a:rPr lang="en-US" altLang="zh-CN" smtClean="0"/>
              <a:pPr/>
              <a:t>54</a:t>
            </a:fld>
            <a:endParaRPr lang="en-US" altLang="zh-CN" smtClean="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A4EE2D8-DBC2-487F-8BF6-063AB6BFB075}" type="slidenum">
              <a:rPr lang="en-US" altLang="zh-CN" smtClean="0"/>
              <a:pPr/>
              <a:t>55</a:t>
            </a:fld>
            <a:endParaRPr lang="en-US" altLang="zh-CN"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2E016232-4536-4296-A455-C9184ED68407}" type="slidenum">
              <a:rPr lang="en-US" altLang="zh-CN" smtClean="0"/>
              <a:pPr/>
              <a:t>56</a:t>
            </a:fld>
            <a:endParaRPr lang="en-US" altLang="zh-CN" smtClean="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0D70806F-C527-47B5-842D-76AFA2A83EE2}" type="slidenum">
              <a:rPr lang="en-US" altLang="zh-CN" smtClean="0"/>
              <a:pPr/>
              <a:t>57</a:t>
            </a:fld>
            <a:endParaRPr lang="en-US" altLang="zh-CN" smtClean="0"/>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CA5496CA-4B1A-4606-A585-EC35972F9844}" type="slidenum">
              <a:rPr lang="en-US" altLang="zh-CN" smtClean="0"/>
              <a:pPr/>
              <a:t>58</a:t>
            </a:fld>
            <a:endParaRPr lang="en-US" altLang="zh-CN"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BBACCFF1-2EF8-4B04-BC0F-D1D979A8A592}" type="slidenum">
              <a:rPr lang="en-US" altLang="zh-CN" smtClean="0"/>
              <a:pPr/>
              <a:t>59</a:t>
            </a:fld>
            <a:endParaRPr lang="en-US" altLang="zh-CN"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F66461CC-812D-4E3D-923C-40F02B128976}" type="slidenum">
              <a:rPr lang="en-US" altLang="zh-CN" smtClean="0"/>
              <a:pPr/>
              <a:t>60</a:t>
            </a:fld>
            <a:endParaRPr lang="en-US" altLang="zh-CN" smtClean="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38099774-EDA2-43CA-B05C-E0CFD46B0FD1}" type="slidenum">
              <a:rPr lang="en-US" altLang="zh-CN" smtClean="0"/>
              <a:pPr/>
              <a:t>61</a:t>
            </a:fld>
            <a:endParaRPr lang="en-US" altLang="zh-CN" smtClean="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66604593-FCA8-4989-AD1E-5E92535B2D0F}" type="slidenum">
              <a:rPr lang="en-US" altLang="zh-CN" smtClean="0"/>
              <a:pPr/>
              <a:t>62</a:t>
            </a:fld>
            <a:endParaRPr lang="en-US" altLang="zh-CN"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zh-CN" altLang="zh-CN"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A4CB85FA-F0C2-448D-8830-44D6416B4E65}" type="slidenum">
              <a:rPr lang="en-US" altLang="zh-CN" smtClean="0"/>
              <a:pPr/>
              <a:t>4</a:t>
            </a:fld>
            <a:endParaRPr lang="en-US" altLang="zh-CN"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2960FE3C-408B-48FF-A371-99151C642C3F}" type="slidenum">
              <a:rPr lang="en-US" altLang="zh-CN" smtClean="0"/>
              <a:pPr/>
              <a:t>63</a:t>
            </a:fld>
            <a:endParaRPr lang="en-US" altLang="zh-CN" smtClean="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2706A24A-6E89-46D6-8415-A9BE4B99F000}" type="slidenum">
              <a:rPr lang="en-US" altLang="zh-CN" smtClean="0"/>
              <a:pPr/>
              <a:t>64</a:t>
            </a:fld>
            <a:endParaRPr lang="en-US" altLang="zh-CN" smtClean="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2994ACBE-6DEC-4A12-9BA6-BA1A6752D316}" type="slidenum">
              <a:rPr lang="en-US" altLang="zh-CN" smtClean="0"/>
              <a:pPr/>
              <a:t>65</a:t>
            </a:fld>
            <a:endParaRPr lang="en-US" altLang="zh-CN" smtClean="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66DAFA46-4416-4785-B08D-DB7F452F0087}" type="slidenum">
              <a:rPr lang="en-US" altLang="zh-CN" smtClean="0"/>
              <a:pPr/>
              <a:t>66</a:t>
            </a:fld>
            <a:endParaRPr lang="en-US" altLang="zh-CN" smtClean="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27D2E871-7802-4AEA-A81E-FBBB8334DC5F}" type="slidenum">
              <a:rPr lang="en-US" altLang="zh-CN" smtClean="0"/>
              <a:pPr/>
              <a:t>67</a:t>
            </a:fld>
            <a:endParaRPr lang="en-US" altLang="zh-CN" smtClean="0"/>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6796D353-A193-4E11-8796-A291736F9F36}" type="slidenum">
              <a:rPr lang="en-US" altLang="zh-CN" smtClean="0"/>
              <a:pPr/>
              <a:t>68</a:t>
            </a:fld>
            <a:endParaRPr lang="en-US" altLang="zh-CN" smtClean="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5074CD4C-325E-42C0-A79E-CF9DCD6D426C}" type="slidenum">
              <a:rPr lang="en-US" altLang="zh-CN" smtClean="0"/>
              <a:pPr/>
              <a:t>69</a:t>
            </a:fld>
            <a:endParaRPr lang="en-US" altLang="zh-CN" smtClean="0"/>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611398A5-60F6-4B25-B1B7-5CC3A68566B6}" type="slidenum">
              <a:rPr lang="en-US" altLang="zh-CN" smtClean="0"/>
              <a:pPr/>
              <a:t>70</a:t>
            </a:fld>
            <a:endParaRPr lang="en-US" altLang="zh-CN"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86367EC4-5EC2-42AF-9407-74FFA14845EA}" type="slidenum">
              <a:rPr lang="en-US" altLang="zh-CN" smtClean="0"/>
              <a:pPr/>
              <a:t>71</a:t>
            </a:fld>
            <a:endParaRPr lang="en-US" altLang="zh-CN" smtClean="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MOS</a:t>
            </a:r>
            <a:r>
              <a:rPr lang="zh-CN" altLang="en-US" dirty="0" smtClean="0"/>
              <a:t>：</a:t>
            </a:r>
            <a:r>
              <a:rPr lang="en-US" altLang="zh-CN" sz="1200" i="1" kern="1200" baseline="0" dirty="0" smtClean="0">
                <a:solidFill>
                  <a:schemeClr val="tx1"/>
                </a:solidFill>
                <a:latin typeface="Arial" charset="0"/>
                <a:ea typeface="宋体" pitchFamily="2" charset="-122"/>
                <a:cs typeface="+mn-cs"/>
              </a:rPr>
              <a:t>Mean Opinion Score </a:t>
            </a:r>
            <a:r>
              <a:rPr lang="zh-CN" altLang="en-US" sz="1200" i="1" kern="1200" baseline="0" dirty="0" smtClean="0">
                <a:solidFill>
                  <a:schemeClr val="tx1"/>
                </a:solidFill>
                <a:latin typeface="Arial" charset="0"/>
                <a:ea typeface="宋体" pitchFamily="2" charset="-122"/>
                <a:cs typeface="+mn-cs"/>
              </a:rPr>
              <a:t>平均意见得分值 </a:t>
            </a:r>
            <a:endParaRPr lang="en-US" altLang="zh-CN" sz="1200" i="1" kern="1200" baseline="0" dirty="0" smtClean="0">
              <a:solidFill>
                <a:schemeClr val="tx1"/>
              </a:solidFill>
              <a:latin typeface="Arial" charset="0"/>
              <a:ea typeface="宋体" pitchFamily="2" charset="-122"/>
              <a:cs typeface="+mn-cs"/>
            </a:endParaRPr>
          </a:p>
          <a:p>
            <a:r>
              <a:rPr lang="en-US" altLang="zh-CN" sz="1200" i="1" kern="1200" baseline="0" dirty="0" smtClean="0">
                <a:solidFill>
                  <a:schemeClr val="tx1"/>
                </a:solidFill>
                <a:latin typeface="Arial" charset="0"/>
                <a:ea typeface="宋体" pitchFamily="2" charset="-122"/>
                <a:cs typeface="+mn-cs"/>
              </a:rPr>
              <a:t>1-</a:t>
            </a:r>
            <a:r>
              <a:rPr lang="zh-CN" altLang="en-US" sz="1200" i="1" kern="1200" baseline="0" smtClean="0">
                <a:solidFill>
                  <a:schemeClr val="tx1"/>
                </a:solidFill>
                <a:latin typeface="Arial" charset="0"/>
                <a:ea typeface="宋体" pitchFamily="2" charset="-122"/>
                <a:cs typeface="+mn-cs"/>
              </a:rPr>
              <a:t>（阻塞</a:t>
            </a:r>
            <a:r>
              <a:rPr lang="zh-CN" altLang="en-US" sz="1200" i="1" kern="1200" baseline="0" dirty="0" smtClean="0">
                <a:solidFill>
                  <a:schemeClr val="tx1"/>
                </a:solidFill>
                <a:latin typeface="Arial" charset="0"/>
                <a:ea typeface="宋体" pitchFamily="2" charset="-122"/>
                <a:cs typeface="+mn-cs"/>
              </a:rPr>
              <a:t>呼叫比例</a:t>
            </a:r>
            <a:r>
              <a:rPr lang="en-US" altLang="zh-CN" sz="1200" i="1" kern="1200" baseline="0" dirty="0" smtClean="0">
                <a:solidFill>
                  <a:schemeClr val="tx1"/>
                </a:solidFill>
                <a:latin typeface="Arial" charset="0"/>
                <a:ea typeface="宋体" pitchFamily="2" charset="-122"/>
                <a:cs typeface="+mn-cs"/>
              </a:rPr>
              <a:t>+</a:t>
            </a:r>
            <a:r>
              <a:rPr lang="zh-CN" altLang="en-US" sz="1200" i="1" kern="1200" baseline="0" dirty="0" smtClean="0">
                <a:solidFill>
                  <a:schemeClr val="tx1"/>
                </a:solidFill>
                <a:latin typeface="Arial" charset="0"/>
                <a:ea typeface="宋体" pitchFamily="2" charset="-122"/>
                <a:cs typeface="+mn-cs"/>
              </a:rPr>
              <a:t>中途掉话比例*</a:t>
            </a:r>
            <a:r>
              <a:rPr lang="en-US" altLang="zh-CN" sz="1200" i="1" kern="1200" baseline="0" dirty="0" smtClean="0">
                <a:solidFill>
                  <a:schemeClr val="tx1"/>
                </a:solidFill>
                <a:latin typeface="Arial" charset="0"/>
                <a:ea typeface="宋体" pitchFamily="2" charset="-122"/>
                <a:cs typeface="+mn-cs"/>
              </a:rPr>
              <a:t>10</a:t>
            </a:r>
            <a:r>
              <a:rPr lang="zh-CN" altLang="en-US" sz="1200" i="1" kern="1200" baseline="0" dirty="0" smtClean="0">
                <a:solidFill>
                  <a:schemeClr val="tx1"/>
                </a:solidFill>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F9C53CA2-9881-4323-A5C8-DBC5FF95F35F}" type="slidenum">
              <a:rPr lang="en-US" altLang="zh-CN" smtClean="0"/>
              <a:pPr>
                <a:defRPr/>
              </a:pPr>
              <a:t>74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B05C866-96E7-41C9-9FBF-556377067004}" type="slidenum">
              <a:rPr lang="en-US" altLang="zh-CN" smtClean="0"/>
              <a:pPr/>
              <a:t>5</a:t>
            </a:fld>
            <a:endParaRPr lang="en-US" altLang="zh-CN" smtClean="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C4C89821-9E5A-4A14-A592-1D6C6383A23D}" type="slidenum">
              <a:rPr lang="en-US" altLang="zh-CN" smtClean="0"/>
              <a:pPr/>
              <a:t>75</a:t>
            </a:fld>
            <a:endParaRPr lang="en-US" altLang="zh-CN"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97334A51-7CE4-4402-98A9-D3D2F6CB95C5}" type="slidenum">
              <a:rPr lang="en-US" altLang="zh-CN" smtClean="0"/>
              <a:pPr/>
              <a:t>80</a:t>
            </a:fld>
            <a:endParaRPr lang="en-US" altLang="zh-CN" smtClean="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A4820117-7BDA-4579-A70E-37814A51B930}" type="slidenum">
              <a:rPr lang="en-US" altLang="zh-CN" smtClean="0"/>
              <a:pPr/>
              <a:t>81</a:t>
            </a:fld>
            <a:endParaRPr lang="en-US" altLang="zh-CN"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F7D4FC8C-8104-4C81-87CC-383136660678}" type="slidenum">
              <a:rPr lang="en-US" altLang="zh-CN" smtClean="0"/>
              <a:pPr/>
              <a:t>82</a:t>
            </a:fld>
            <a:endParaRPr lang="en-US" altLang="zh-CN" smtClean="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CA90315C-3F51-46FB-A343-7C259C76073E}" type="slidenum">
              <a:rPr lang="en-US" altLang="zh-CN" smtClean="0"/>
              <a:pPr/>
              <a:t>83</a:t>
            </a:fld>
            <a:endParaRPr lang="en-US" altLang="zh-CN"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r>
              <a:rPr lang="zh-CN" altLang="en-US" dirty="0" smtClean="0"/>
              <a:t>这里，相互邻接的</a:t>
            </a:r>
            <a:r>
              <a:rPr lang="en-US" altLang="zh-CN" dirty="0" smtClean="0"/>
              <a:t>3</a:t>
            </a:r>
            <a:r>
              <a:rPr lang="zh-CN" altLang="en-US" dirty="0" smtClean="0"/>
              <a:t>个小区被称作区群，怎样划分区群，在蜂窝系统设计部分会进一步介绍。</a:t>
            </a:r>
            <a:endParaRPr lang="zh-CN" altLang="zh-CN"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8F71C2C4-2925-4E63-8B68-5798B0239FDF}" type="slidenum">
              <a:rPr lang="en-US" altLang="zh-CN" smtClean="0"/>
              <a:pPr/>
              <a:t>84</a:t>
            </a:fld>
            <a:endParaRPr lang="en-US" altLang="zh-CN" smtClean="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1A7E5E4C-30E7-4A31-A8A4-56D826A3DD17}" type="slidenum">
              <a:rPr lang="en-US" altLang="zh-CN" smtClean="0"/>
              <a:pPr/>
              <a:t>85</a:t>
            </a:fld>
            <a:endParaRPr lang="en-US" altLang="zh-CN" smtClean="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9A3B87E0-B903-48DD-9744-85FC3928248E}" type="slidenum">
              <a:rPr lang="en-US" altLang="zh-CN" smtClean="0"/>
              <a:pPr/>
              <a:t>86</a:t>
            </a:fld>
            <a:endParaRPr lang="en-US" altLang="zh-CN" smtClean="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79C36F36-61F5-4CD8-884C-D995AEFDF8FE}" type="slidenum">
              <a:rPr lang="en-US" altLang="zh-CN" smtClean="0"/>
              <a:pPr/>
              <a:t>87</a:t>
            </a:fld>
            <a:endParaRPr lang="en-US" altLang="zh-CN" smtClean="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876B5051-3D61-4756-922B-F32BA5F362CF}" type="slidenum">
              <a:rPr lang="en-US" altLang="zh-CN" smtClean="0"/>
              <a:pPr/>
              <a:t>88</a:t>
            </a:fld>
            <a:endParaRPr lang="en-US" altLang="zh-CN" smtClean="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49B9F945-38E9-4AFA-B348-B762E7969235}" type="slidenum">
              <a:rPr lang="en-US" altLang="zh-CN" smtClean="0"/>
              <a:pPr/>
              <a:t>6</a:t>
            </a:fld>
            <a:endParaRPr lang="en-US" altLang="zh-CN"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8FD7F99C-0FC3-4F54-9C19-00B8A7577038}" type="slidenum">
              <a:rPr lang="en-US" altLang="zh-CN" smtClean="0"/>
              <a:pPr/>
              <a:t>89</a:t>
            </a:fld>
            <a:endParaRPr lang="en-US" altLang="zh-CN"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A518D17B-7784-430B-81D0-2850D8C802F9}" type="slidenum">
              <a:rPr lang="en-US" altLang="zh-CN" smtClean="0"/>
              <a:pPr/>
              <a:t>90</a:t>
            </a:fld>
            <a:endParaRPr lang="en-US" altLang="zh-CN"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A347B334-37DC-4A10-820A-DBF874CDB326}" type="slidenum">
              <a:rPr lang="en-US" altLang="zh-CN" smtClean="0"/>
              <a:pPr/>
              <a:t>91</a:t>
            </a:fld>
            <a:endParaRPr lang="en-US" altLang="zh-CN"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AA3E1ABB-6C75-460E-A107-C539914C747D}" type="slidenum">
              <a:rPr lang="en-US" altLang="zh-CN" smtClean="0"/>
              <a:pPr/>
              <a:t>92</a:t>
            </a:fld>
            <a:endParaRPr lang="en-US" altLang="zh-CN"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8E99DA52-2728-4085-9147-EBF1214C92EE}" type="slidenum">
              <a:rPr lang="en-US" altLang="zh-CN" smtClean="0"/>
              <a:pPr/>
              <a:t>93</a:t>
            </a:fld>
            <a:endParaRPr lang="en-US" altLang="zh-CN"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68969D28-199C-4017-9EA3-BEDA9BCB1D70}" type="slidenum">
              <a:rPr lang="en-US" altLang="zh-CN" smtClean="0"/>
              <a:pPr/>
              <a:t>94</a:t>
            </a:fld>
            <a:endParaRPr lang="en-US" altLang="zh-CN" smtClean="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690EDE60-9E1D-41D0-9267-1E2D75ECB559}" type="slidenum">
              <a:rPr lang="en-US" altLang="zh-CN" smtClean="0"/>
              <a:pPr/>
              <a:t>95</a:t>
            </a:fld>
            <a:endParaRPr lang="en-US" altLang="zh-CN"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CEF63863-F952-4E0D-9683-24B609C269B4}" type="slidenum">
              <a:rPr lang="en-US" altLang="zh-CN" smtClean="0"/>
              <a:pPr/>
              <a:t>96</a:t>
            </a:fld>
            <a:endParaRPr lang="en-US" altLang="zh-CN" smtClean="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zh-CN"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53559A5-8D2D-46B8-8B31-6DEA87CA3BC6}" type="slidenum">
              <a:rPr lang="en-US" altLang="zh-CN" smtClean="0"/>
              <a:pPr/>
              <a:t>97</a:t>
            </a:fld>
            <a:endParaRPr lang="en-US" altLang="zh-CN"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70F65476-3337-4622-AB18-73AAE472FADA}" type="slidenum">
              <a:rPr lang="en-US" altLang="zh-CN" smtClean="0"/>
              <a:pPr/>
              <a:t>98</a:t>
            </a:fld>
            <a:endParaRPr lang="en-US" altLang="zh-CN"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r>
              <a:rPr lang="en-US" altLang="zh-CN" dirty="0" smtClean="0"/>
              <a:t>FDMA  </a:t>
            </a:r>
            <a:r>
              <a:rPr lang="zh-CN" altLang="en-US" dirty="0" smtClean="0"/>
              <a:t>信道即频道</a:t>
            </a:r>
            <a:endParaRPr lang="en-US" altLang="zh-CN" dirty="0" smtClean="0"/>
          </a:p>
          <a:p>
            <a:pPr eaLnBrk="1" hangingPunct="1"/>
            <a:r>
              <a:rPr lang="en-US" altLang="zh-CN" dirty="0" smtClean="0"/>
              <a:t>TDMA  </a:t>
            </a:r>
            <a:r>
              <a:rPr lang="zh-CN" altLang="en-US" dirty="0" smtClean="0"/>
              <a:t>信道即工作于某载频上的某个周期性重复的时隙</a:t>
            </a:r>
            <a:endParaRPr lang="zh-CN" altLang="zh-CN"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87826364-E36C-4699-9B4C-4EC112207351}" type="slidenum">
              <a:rPr lang="en-US" altLang="zh-CN" smtClean="0"/>
              <a:pPr/>
              <a:t>7</a:t>
            </a:fld>
            <a:endParaRPr lang="en-US" altLang="zh-CN" smtClean="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2C283E8E-35F8-46B6-AAE9-2E0F85CA3849}" type="slidenum">
              <a:rPr lang="en-US" altLang="zh-CN" smtClean="0"/>
              <a:pPr/>
              <a:t>100</a:t>
            </a:fld>
            <a:endParaRPr lang="en-US" altLang="zh-CN"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A88A5525-6FA4-4254-BB85-84CE068A39DF}" type="slidenum">
              <a:rPr lang="en-US" altLang="zh-CN" smtClean="0"/>
              <a:pPr/>
              <a:t>101</a:t>
            </a:fld>
            <a:endParaRPr lang="en-US" altLang="zh-CN"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870B73A7-C66D-485E-9A46-F4B768C8F889}" type="slidenum">
              <a:rPr lang="en-US" altLang="zh-CN" smtClean="0"/>
              <a:pPr/>
              <a:t>102</a:t>
            </a:fld>
            <a:endParaRPr lang="en-US" altLang="zh-CN"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A1F46CE9-6289-4F4D-9147-4E6A829AEB62}" type="slidenum">
              <a:rPr lang="en-US" altLang="zh-CN" smtClean="0"/>
              <a:pPr/>
              <a:t>103</a:t>
            </a:fld>
            <a:endParaRPr lang="en-US" altLang="zh-CN"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BB4ED8E1-654C-42E4-8375-605BBFBF4571}" type="slidenum">
              <a:rPr lang="en-US" altLang="zh-CN" smtClean="0"/>
              <a:pPr/>
              <a:t>104</a:t>
            </a:fld>
            <a:endParaRPr lang="en-US" altLang="zh-CN"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F95871CD-78EE-4064-96EE-1CD1E7198810}" type="slidenum">
              <a:rPr lang="en-US" altLang="zh-CN" smtClean="0"/>
              <a:pPr/>
              <a:t>105</a:t>
            </a:fld>
            <a:endParaRPr lang="en-US" altLang="zh-CN"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A052EB2-F4A5-4A21-B06B-C1655546149E}" type="slidenum">
              <a:rPr lang="en-US" altLang="zh-CN" smtClean="0"/>
              <a:pPr/>
              <a:t>106</a:t>
            </a:fld>
            <a:endParaRPr lang="en-US" altLang="zh-CN"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ADFB82AB-8E8E-4AAA-A8C8-85E5F5E8C3C1}" type="slidenum">
              <a:rPr lang="en-US" altLang="zh-CN" smtClean="0"/>
              <a:pPr/>
              <a:t>107</a:t>
            </a:fld>
            <a:endParaRPr lang="en-US" altLang="zh-CN"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1588711F-5428-4D0F-AA5F-78E0C8C41525}" type="slidenum">
              <a:rPr lang="en-US" altLang="zh-CN" smtClean="0"/>
              <a:pPr/>
              <a:t>108</a:t>
            </a:fld>
            <a:endParaRPr lang="en-US" altLang="zh-CN" smtClean="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5A348D25-873F-4359-BFFE-9795DC3887F7}" type="slidenum">
              <a:rPr lang="en-US" altLang="zh-CN" smtClean="0"/>
              <a:pPr/>
              <a:t>109</a:t>
            </a:fld>
            <a:endParaRPr lang="en-US" altLang="zh-CN"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4098D496-FAC8-48B3-8D59-68591E52DCD5}" type="slidenum">
              <a:rPr lang="en-US" altLang="zh-CN" smtClean="0"/>
              <a:pPr/>
              <a:t>8</a:t>
            </a:fld>
            <a:endParaRPr lang="en-US" altLang="zh-CN"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9E6566FD-E6B8-4CFE-A3B8-B3FFFA97294A}" type="slidenum">
              <a:rPr lang="en-US" altLang="zh-CN" smtClean="0"/>
              <a:pPr/>
              <a:t>110</a:t>
            </a:fld>
            <a:endParaRPr lang="en-US" altLang="zh-CN"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75C1519D-5EF4-4689-AA5E-878C45DEEA5C}" type="slidenum">
              <a:rPr lang="en-US" altLang="zh-CN" smtClean="0"/>
              <a:pPr/>
              <a:t>111</a:t>
            </a:fld>
            <a:endParaRPr lang="en-US" altLang="zh-CN" smtClean="0"/>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26A58D17-D2F6-416C-85A6-1142426F24F4}" type="slidenum">
              <a:rPr lang="en-US" altLang="zh-CN" smtClean="0"/>
              <a:pPr/>
              <a:t>112</a:t>
            </a:fld>
            <a:endParaRPr lang="en-US" altLang="zh-CN" smtClean="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A77767EB-E45F-434C-89A6-3BCB74F82C0F}" type="slidenum">
              <a:rPr lang="en-US" altLang="zh-CN" smtClean="0"/>
              <a:pPr/>
              <a:t>113</a:t>
            </a:fld>
            <a:endParaRPr lang="en-US" altLang="zh-CN" smtClean="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C654B4C8-F578-495E-97B4-3E0131379AF4}" type="slidenum">
              <a:rPr lang="en-US" altLang="zh-CN" smtClean="0"/>
              <a:pPr/>
              <a:t>114</a:t>
            </a:fld>
            <a:endParaRPr lang="en-US" altLang="zh-CN" smtClean="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DA97DD3C-2877-4DE1-8D2B-EBA5BB5EF28E}" type="slidenum">
              <a:rPr lang="en-US" altLang="zh-CN" smtClean="0"/>
              <a:pPr/>
              <a:t>115</a:t>
            </a:fld>
            <a:endParaRPr lang="en-US" altLang="zh-CN" smtClean="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1F509B39-1C09-4D89-B31C-D8F674E96F5C}" type="slidenum">
              <a:rPr lang="en-US" altLang="zh-CN" smtClean="0"/>
              <a:pPr/>
              <a:t>9</a:t>
            </a:fld>
            <a:endParaRPr lang="en-US" altLang="zh-CN" smtClean="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929644C-831C-4B04-BB5D-44C6C22A430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C5727B4-4163-4B7F-8F9B-39EE83C76C9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5145088" y="2017713"/>
            <a:ext cx="3810000" cy="4114800"/>
          </a:xfrm>
        </p:spPr>
        <p:txBody>
          <a:bodyPr/>
          <a:lstStyle/>
          <a:p>
            <a:pPr lvl="0"/>
            <a:endParaRPr lang="zh-CN" altLang="en-US" noProof="0" smtClean="0"/>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AFE9780-0D25-43F4-981E-7A4D9750A590}"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3580C7E6-7D86-4902-B3BE-379114C1581D}"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CA6CEB34-DA32-4D60-8623-616D22C148B6}"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C95BB2C8-4607-4BC1-9526-62BDC19A653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0DF2BFA-2661-4ADD-A76D-3626AC04E6FE}"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BA6F665-2759-4984-83AF-7E14D77D9185}"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9ADFDA71-2D8B-4AF5-B703-EB586C762568}"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1527304F-B45A-49A4-B545-CD36C6C6D51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65E3CE5C-F481-43AF-AFF3-3556DF1F654E}"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D12BDF5-D2CD-462D-B5A9-A4C2DE3B8D87}"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04B5FBD-8CA1-4F98-A0B6-71B7E9330801}"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796A3EF-E87C-47A8-B5D0-5AE107731DD2}"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4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48"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4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5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51"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615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spcBef>
                <a:spcPct val="0"/>
              </a:spcBef>
              <a:defRPr/>
            </a:pPr>
            <a:endParaRPr kumimoji="1" lang="zh-CN" altLang="zh-CN" sz="2400" b="0">
              <a:solidFill>
                <a:schemeClr val="tx1"/>
              </a:solidFill>
            </a:endParaRPr>
          </a:p>
        </p:txBody>
      </p:sp>
      <p:sp>
        <p:nvSpPr>
          <p:cNvPr id="4105"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106"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5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b="0">
                <a:solidFill>
                  <a:schemeClr val="tx1"/>
                </a:solidFill>
              </a:defRPr>
            </a:lvl1pPr>
          </a:lstStyle>
          <a:p>
            <a:pPr>
              <a:defRPr/>
            </a:pPr>
            <a:endParaRPr lang="en-US" altLang="zh-CN"/>
          </a:p>
        </p:txBody>
      </p:sp>
      <p:sp>
        <p:nvSpPr>
          <p:cNvPr id="615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400" b="0">
                <a:solidFill>
                  <a:schemeClr val="tx1"/>
                </a:solidFill>
              </a:defRPr>
            </a:lvl1pPr>
          </a:lstStyle>
          <a:p>
            <a:pPr>
              <a:defRPr/>
            </a:pPr>
            <a:endParaRPr lang="en-US" altLang="zh-CN"/>
          </a:p>
        </p:txBody>
      </p:sp>
      <p:sp>
        <p:nvSpPr>
          <p:cNvPr id="6157"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b="0">
                <a:solidFill>
                  <a:schemeClr val="tx1"/>
                </a:solidFill>
              </a:defRPr>
            </a:lvl1pPr>
          </a:lstStyle>
          <a:p>
            <a:pPr>
              <a:defRPr/>
            </a:pPr>
            <a:fld id="{3B29453E-120F-4C19-8492-93E3BD16667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3" r:id="rId1"/>
    <p:sldLayoutId id="2147483662" r:id="rId2"/>
    <p:sldLayoutId id="2147483661" r:id="rId3"/>
    <p:sldLayoutId id="2147483660" r:id="rId4"/>
    <p:sldLayoutId id="2147483659" r:id="rId5"/>
    <p:sldLayoutId id="2147483658" r:id="rId6"/>
    <p:sldLayoutId id="2147483657" r:id="rId7"/>
    <p:sldLayoutId id="2147483656" r:id="rId8"/>
    <p:sldLayoutId id="2147483655" r:id="rId9"/>
    <p:sldLayoutId id="2147483654" r:id="rId10"/>
    <p:sldLayoutId id="2147483653" r:id="rId11"/>
    <p:sldLayoutId id="2147483652" r:id="rId12"/>
    <p:sldLayoutId id="2147483651" r:id="rId13"/>
    <p:sldLayoutId id="2147483650" r:id="rId14"/>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52.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slide" Target="slide101.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b="1" dirty="0" smtClean="0"/>
              <a:t>概述部分 提纲</a:t>
            </a:r>
          </a:p>
        </p:txBody>
      </p:sp>
      <p:sp>
        <p:nvSpPr>
          <p:cNvPr id="33795" name="Rectangle 3"/>
          <p:cNvSpPr>
            <a:spLocks noGrp="1" noChangeArrowheads="1"/>
          </p:cNvSpPr>
          <p:nvPr>
            <p:ph type="body" idx="1"/>
          </p:nvPr>
        </p:nvSpPr>
        <p:spPr>
          <a:xfrm>
            <a:off x="762000" y="2057400"/>
            <a:ext cx="7772400" cy="4114800"/>
          </a:xfrm>
        </p:spPr>
        <p:txBody>
          <a:bodyPr/>
          <a:lstStyle/>
          <a:p>
            <a:pPr eaLnBrk="1" hangingPunct="1">
              <a:defRPr/>
            </a:pPr>
            <a:r>
              <a:rPr lang="zh-CN" altLang="en-US" b="1" dirty="0" smtClean="0"/>
              <a:t>一、无线通信的特点</a:t>
            </a:r>
            <a:endParaRPr lang="en-US" altLang="zh-CN" b="1" dirty="0" smtClean="0"/>
          </a:p>
          <a:p>
            <a:pPr eaLnBrk="1" hangingPunct="1">
              <a:buFont typeface="Wingdings" pitchFamily="2" charset="2"/>
              <a:buNone/>
              <a:defRPr/>
            </a:pPr>
            <a:r>
              <a:rPr lang="en-US" altLang="zh-CN" b="1" dirty="0" smtClean="0"/>
              <a:t>      </a:t>
            </a:r>
            <a:r>
              <a:rPr lang="zh-CN" altLang="en-US" b="1" dirty="0" smtClean="0">
                <a:solidFill>
                  <a:srgbClr val="002060"/>
                </a:solidFill>
                <a:effectLst>
                  <a:outerShdw blurRad="38100" dist="38100" dir="2700000" algn="tl">
                    <a:srgbClr val="000000">
                      <a:alpha val="43137"/>
                    </a:srgbClr>
                  </a:outerShdw>
                </a:effectLst>
                <a:latin typeface="隶书" pitchFamily="49" charset="-122"/>
                <a:ea typeface="隶书" pitchFamily="49" charset="-122"/>
              </a:rPr>
              <a:t>频谱受限、无线传输、移动性、</a:t>
            </a:r>
            <a:r>
              <a:rPr lang="en-US" altLang="zh-CN" b="1" dirty="0" smtClean="0">
                <a:solidFill>
                  <a:srgbClr val="002060"/>
                </a:solidFill>
                <a:effectLst>
                  <a:outerShdw blurRad="38100" dist="38100" dir="2700000" algn="tl">
                    <a:srgbClr val="000000">
                      <a:alpha val="43137"/>
                    </a:srgbClr>
                  </a:outerShdw>
                </a:effectLst>
                <a:latin typeface="隶书" pitchFamily="49" charset="-122"/>
                <a:ea typeface="隶书" pitchFamily="49" charset="-122"/>
              </a:rPr>
              <a:t>…</a:t>
            </a:r>
            <a:endParaRPr lang="zh-CN" altLang="en-US" b="1" dirty="0" smtClean="0">
              <a:solidFill>
                <a:srgbClr val="002060"/>
              </a:solidFill>
              <a:effectLst>
                <a:outerShdw blurRad="38100" dist="38100" dir="2700000" algn="tl">
                  <a:srgbClr val="000000">
                    <a:alpha val="43137"/>
                  </a:srgbClr>
                </a:outerShdw>
              </a:effectLst>
              <a:latin typeface="隶书" pitchFamily="49" charset="-122"/>
              <a:ea typeface="隶书" pitchFamily="49" charset="-122"/>
            </a:endParaRPr>
          </a:p>
          <a:p>
            <a:pPr eaLnBrk="1" hangingPunct="1">
              <a:defRPr/>
            </a:pPr>
            <a:r>
              <a:rPr lang="zh-CN" altLang="en-US" b="1" dirty="0" smtClean="0">
                <a:hlinkClick r:id="rId3" action="ppaction://hlinksldjump"/>
              </a:rPr>
              <a:t>二、无线电波的频段划分</a:t>
            </a:r>
            <a:endParaRPr lang="zh-CN" altLang="en-US" b="1" dirty="0" smtClean="0"/>
          </a:p>
          <a:p>
            <a:pPr eaLnBrk="1" hangingPunct="1">
              <a:defRPr/>
            </a:pPr>
            <a:r>
              <a:rPr lang="zh-CN" altLang="en-US" b="1" dirty="0" smtClean="0">
                <a:hlinkClick r:id="rId4" action="ppaction://hlinksldjump"/>
              </a:rPr>
              <a:t>三、无线收发信机简介</a:t>
            </a:r>
            <a:endParaRPr lang="zh-CN" altLang="en-US" b="1" dirty="0" smtClean="0"/>
          </a:p>
          <a:p>
            <a:pPr eaLnBrk="1" hangingPunct="1">
              <a:defRPr/>
            </a:pPr>
            <a:r>
              <a:rPr lang="zh-CN" altLang="en-US" b="1" dirty="0" smtClean="0">
                <a:hlinkClick r:id="rId5" action="ppaction://hlinksldjump"/>
              </a:rPr>
              <a:t>四、常见无线通信系统和标准化蜂窝系统简介</a:t>
            </a:r>
            <a:endParaRPr lang="zh-CN" altLang="en-US" b="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endParaRPr lang="zh-CN" altLang="zh-CN" smtClean="0"/>
          </a:p>
        </p:txBody>
      </p:sp>
      <p:sp>
        <p:nvSpPr>
          <p:cNvPr id="32771" name="Rectangle 3"/>
          <p:cNvSpPr>
            <a:spLocks noGrp="1" noChangeArrowheads="1"/>
          </p:cNvSpPr>
          <p:nvPr>
            <p:ph type="body" idx="1"/>
          </p:nvPr>
        </p:nvSpPr>
        <p:spPr>
          <a:xfrm>
            <a:off x="533400" y="2057400"/>
            <a:ext cx="8229600" cy="4419600"/>
          </a:xfrm>
        </p:spPr>
        <p:txBody>
          <a:bodyPr/>
          <a:lstStyle/>
          <a:p>
            <a:pPr eaLnBrk="1" hangingPunct="1">
              <a:lnSpc>
                <a:spcPct val="80000"/>
              </a:lnSpc>
              <a:buFont typeface="Wingdings" pitchFamily="2" charset="2"/>
              <a:buNone/>
              <a:defRPr/>
            </a:pPr>
            <a:r>
              <a:rPr lang="en-US" altLang="zh-CN" sz="2800" b="1" dirty="0" smtClean="0">
                <a:latin typeface="Times New Roman" pitchFamily="18" charset="0"/>
              </a:rPr>
              <a:t>3. </a:t>
            </a:r>
            <a:r>
              <a:rPr lang="zh-CN" altLang="en-US" sz="2800" b="1" dirty="0" smtClean="0">
                <a:solidFill>
                  <a:schemeClr val="folHlink"/>
                </a:solidFill>
                <a:effectLst>
                  <a:outerShdw blurRad="38100" dist="38100" dir="2700000" algn="tl">
                    <a:srgbClr val="000000">
                      <a:alpha val="43137"/>
                    </a:srgbClr>
                  </a:outerShdw>
                </a:effectLst>
                <a:latin typeface="Times New Roman" pitchFamily="18" charset="0"/>
              </a:rPr>
              <a:t>授权</a:t>
            </a:r>
            <a:r>
              <a:rPr lang="zh-CN" altLang="en-US" sz="2800" b="1" dirty="0" smtClean="0">
                <a:latin typeface="Times New Roman" pitchFamily="18" charset="0"/>
              </a:rPr>
              <a:t>（</a:t>
            </a:r>
            <a:r>
              <a:rPr lang="en-US" altLang="zh-CN" sz="2800" b="1" dirty="0" err="1" smtClean="0">
                <a:solidFill>
                  <a:schemeClr val="folHlink"/>
                </a:solidFill>
                <a:effectLst>
                  <a:outerShdw blurRad="38100" dist="38100" dir="2700000" algn="tl">
                    <a:srgbClr val="000000">
                      <a:alpha val="43137"/>
                    </a:srgbClr>
                  </a:outerShdw>
                </a:effectLst>
                <a:latin typeface="Times New Roman" pitchFamily="18" charset="0"/>
              </a:rPr>
              <a:t>licenced</a:t>
            </a:r>
            <a:r>
              <a:rPr lang="zh-CN" altLang="en-US" sz="2800" b="1" dirty="0" smtClean="0">
                <a:solidFill>
                  <a:schemeClr val="folHlink"/>
                </a:solidFill>
                <a:effectLst>
                  <a:outerShdw blurRad="38100" dist="38100" dir="2700000" algn="tl">
                    <a:srgbClr val="000000">
                      <a:alpha val="43137"/>
                    </a:srgbClr>
                  </a:outerShdw>
                </a:effectLst>
                <a:latin typeface="Times New Roman" pitchFamily="18" charset="0"/>
              </a:rPr>
              <a:t>，即需要牌照</a:t>
            </a:r>
            <a:r>
              <a:rPr lang="zh-CN" altLang="en-US" sz="2800" b="1" dirty="0" smtClean="0">
                <a:latin typeface="Times New Roman" pitchFamily="18" charset="0"/>
              </a:rPr>
              <a:t>）频谱和</a:t>
            </a:r>
            <a:r>
              <a:rPr lang="zh-CN" altLang="en-US" sz="2800" b="1" dirty="0" smtClean="0">
                <a:solidFill>
                  <a:srgbClr val="C00000"/>
                </a:solidFill>
                <a:effectLst>
                  <a:outerShdw blurRad="38100" dist="38100" dir="2700000" algn="tl">
                    <a:srgbClr val="000000">
                      <a:alpha val="43137"/>
                    </a:srgbClr>
                  </a:outerShdw>
                </a:effectLst>
                <a:latin typeface="Times New Roman" pitchFamily="18" charset="0"/>
              </a:rPr>
              <a:t>免授权</a:t>
            </a:r>
            <a:endParaRPr lang="en-US" altLang="zh-CN" sz="2800" b="1" dirty="0" smtClean="0">
              <a:solidFill>
                <a:srgbClr val="C00000"/>
              </a:solidFill>
              <a:effectLst>
                <a:outerShdw blurRad="38100" dist="38100" dir="2700000" algn="tl">
                  <a:srgbClr val="000000">
                    <a:alpha val="43137"/>
                  </a:srgbClr>
                </a:outerShdw>
              </a:effectLst>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a:t>
            </a:r>
            <a:r>
              <a:rPr lang="en-US" altLang="zh-CN" sz="2800" b="1" dirty="0" err="1" smtClean="0">
                <a:solidFill>
                  <a:srgbClr val="C00000"/>
                </a:solidFill>
                <a:effectLst>
                  <a:outerShdw blurRad="38100" dist="38100" dir="2700000" algn="tl">
                    <a:srgbClr val="000000">
                      <a:alpha val="43137"/>
                    </a:srgbClr>
                  </a:outerShdw>
                </a:effectLst>
                <a:latin typeface="Times New Roman" pitchFamily="18" charset="0"/>
              </a:rPr>
              <a:t>unlicenced</a:t>
            </a:r>
            <a:r>
              <a:rPr lang="zh-CN" altLang="en-US" sz="2800" b="1" dirty="0" smtClean="0">
                <a:solidFill>
                  <a:srgbClr val="C00000"/>
                </a:solidFill>
                <a:effectLst>
                  <a:outerShdw blurRad="38100" dist="38100" dir="2700000" algn="tl">
                    <a:srgbClr val="000000">
                      <a:alpha val="43137"/>
                    </a:srgbClr>
                  </a:outerShdw>
                </a:effectLst>
                <a:latin typeface="Times New Roman" pitchFamily="18" charset="0"/>
              </a:rPr>
              <a:t>，即无需牌照</a:t>
            </a:r>
            <a:r>
              <a:rPr lang="zh-CN" altLang="en-US" sz="2800" b="1" dirty="0" smtClean="0">
                <a:latin typeface="Times New Roman" pitchFamily="18" charset="0"/>
              </a:rPr>
              <a:t>）频谱：例如，</a:t>
            </a:r>
          </a:p>
          <a:p>
            <a:pPr eaLnBrk="1" hangingPunct="1">
              <a:lnSpc>
                <a:spcPct val="80000"/>
              </a:lnSpc>
              <a:defRPr/>
            </a:pPr>
            <a:r>
              <a:rPr lang="en-US" altLang="zh-CN" sz="2800" b="1" dirty="0" smtClean="0">
                <a:solidFill>
                  <a:schemeClr val="folHlink"/>
                </a:solidFill>
                <a:effectLst>
                  <a:outerShdw blurRad="38100" dist="38100" dir="2700000" algn="tl">
                    <a:srgbClr val="000000">
                      <a:alpha val="43137"/>
                    </a:srgbClr>
                  </a:outerShdw>
                </a:effectLst>
                <a:latin typeface="Times New Roman" pitchFamily="18" charset="0"/>
              </a:rPr>
              <a:t>800</a:t>
            </a:r>
            <a:r>
              <a:rPr lang="zh-CN" altLang="en-US" sz="2800" b="1" dirty="0" smtClean="0">
                <a:solidFill>
                  <a:schemeClr val="folHlink"/>
                </a:solidFill>
                <a:effectLst>
                  <a:outerShdw blurRad="38100" dist="38100" dir="2700000" algn="tl">
                    <a:srgbClr val="000000">
                      <a:alpha val="43137"/>
                    </a:srgbClr>
                  </a:outerShdw>
                </a:effectLst>
                <a:latin typeface="Times New Roman" pitchFamily="18" charset="0"/>
              </a:rPr>
              <a:t>－</a:t>
            </a:r>
            <a:r>
              <a:rPr lang="en-US" altLang="zh-CN" sz="2800" b="1" dirty="0" smtClean="0">
                <a:solidFill>
                  <a:schemeClr val="folHlink"/>
                </a:solidFill>
                <a:effectLst>
                  <a:outerShdw blurRad="38100" dist="38100" dir="2700000" algn="tl">
                    <a:srgbClr val="000000">
                      <a:alpha val="43137"/>
                    </a:srgbClr>
                  </a:outerShdw>
                </a:effectLst>
                <a:latin typeface="Times New Roman" pitchFamily="18" charset="0"/>
              </a:rPr>
              <a:t>1000MHz</a:t>
            </a:r>
            <a:r>
              <a:rPr lang="zh-CN" altLang="en-US" sz="2800" b="1" dirty="0" smtClean="0">
                <a:latin typeface="Times New Roman" pitchFamily="18" charset="0"/>
              </a:rPr>
              <a:t>：</a:t>
            </a:r>
            <a:r>
              <a:rPr lang="zh-CN" altLang="en-US" sz="2400" b="1" dirty="0" smtClean="0">
                <a:latin typeface="Times New Roman" pitchFamily="18" charset="0"/>
              </a:rPr>
              <a:t>几个蜂窝系统使用此频段（模拟系统和第二代蜂窝）。也有一些应急通信系统（集群无线电）使用此频段。</a:t>
            </a:r>
          </a:p>
          <a:p>
            <a:pPr eaLnBrk="1" hangingPunct="1">
              <a:lnSpc>
                <a:spcPct val="80000"/>
              </a:lnSpc>
              <a:defRPr/>
            </a:pPr>
            <a:r>
              <a:rPr lang="en-US" altLang="zh-CN" sz="2800" b="1" dirty="0" smtClean="0">
                <a:solidFill>
                  <a:schemeClr val="folHlink"/>
                </a:solidFill>
                <a:effectLst>
                  <a:outerShdw blurRad="38100" dist="38100" dir="2700000" algn="tl">
                    <a:srgbClr val="000000">
                      <a:alpha val="43137"/>
                    </a:srgbClr>
                  </a:outerShdw>
                </a:effectLst>
                <a:latin typeface="Times New Roman" pitchFamily="18" charset="0"/>
              </a:rPr>
              <a:t>1.8</a:t>
            </a:r>
            <a:r>
              <a:rPr lang="zh-CN" altLang="en-US" sz="2800" b="1" dirty="0" smtClean="0">
                <a:solidFill>
                  <a:schemeClr val="folHlink"/>
                </a:solidFill>
                <a:effectLst>
                  <a:outerShdw blurRad="38100" dist="38100" dir="2700000" algn="tl">
                    <a:srgbClr val="000000">
                      <a:alpha val="43137"/>
                    </a:srgbClr>
                  </a:outerShdw>
                </a:effectLst>
                <a:latin typeface="Times New Roman" pitchFamily="18" charset="0"/>
              </a:rPr>
              <a:t>－</a:t>
            </a:r>
            <a:r>
              <a:rPr lang="en-US" altLang="zh-CN" sz="2800" b="1" dirty="0" smtClean="0">
                <a:solidFill>
                  <a:schemeClr val="folHlink"/>
                </a:solidFill>
                <a:effectLst>
                  <a:outerShdw blurRad="38100" dist="38100" dir="2700000" algn="tl">
                    <a:srgbClr val="000000">
                      <a:alpha val="43137"/>
                    </a:srgbClr>
                  </a:outerShdw>
                </a:effectLst>
                <a:latin typeface="Times New Roman" pitchFamily="18" charset="0"/>
              </a:rPr>
              <a:t>2.1GHz</a:t>
            </a:r>
            <a:r>
              <a:rPr lang="zh-CN" altLang="en-US" sz="2800" b="1" dirty="0" smtClean="0">
                <a:latin typeface="Times New Roman" pitchFamily="18" charset="0"/>
              </a:rPr>
              <a:t>：</a:t>
            </a:r>
            <a:r>
              <a:rPr lang="zh-CN" altLang="en-US" sz="2400" b="1" dirty="0" smtClean="0">
                <a:latin typeface="Times New Roman" pitchFamily="18" charset="0"/>
              </a:rPr>
              <a:t>这是蜂窝通信的主要频段。第二代蜂窝系统工作于此频段，大多数第三代系统也将工作于此频段。许多无绳系统（如</a:t>
            </a:r>
            <a:r>
              <a:rPr lang="en-US" altLang="zh-CN" sz="2400" b="1" dirty="0" smtClean="0">
                <a:latin typeface="Times New Roman" pitchFamily="18" charset="0"/>
              </a:rPr>
              <a:t>PHS</a:t>
            </a:r>
            <a:r>
              <a:rPr lang="zh-CN" altLang="en-US" sz="2400" b="1" dirty="0" smtClean="0">
                <a:latin typeface="Times New Roman" pitchFamily="18" charset="0"/>
              </a:rPr>
              <a:t>）也工作于此频段。</a:t>
            </a:r>
          </a:p>
          <a:p>
            <a:pPr eaLnBrk="1" hangingPunct="1">
              <a:lnSpc>
                <a:spcPct val="80000"/>
              </a:lnSpc>
              <a:defRPr/>
            </a:pPr>
            <a:r>
              <a:rPr lang="en-US" altLang="zh-CN" sz="2800" b="1" dirty="0" smtClean="0">
                <a:solidFill>
                  <a:srgbClr val="C00000"/>
                </a:solidFill>
                <a:effectLst>
                  <a:outerShdw blurRad="38100" dist="38100" dir="2700000" algn="tl">
                    <a:srgbClr val="000000">
                      <a:alpha val="43137"/>
                    </a:srgbClr>
                  </a:outerShdw>
                </a:effectLst>
                <a:latin typeface="Times New Roman" pitchFamily="18" charset="0"/>
              </a:rPr>
              <a:t>2.4</a:t>
            </a:r>
            <a:r>
              <a:rPr lang="zh-CN" altLang="en-US" sz="2800" b="1" dirty="0" smtClean="0">
                <a:solidFill>
                  <a:srgbClr val="C00000"/>
                </a:solidFill>
                <a:effectLst>
                  <a:outerShdw blurRad="38100" dist="38100" dir="2700000" algn="tl">
                    <a:srgbClr val="000000">
                      <a:alpha val="43137"/>
                    </a:srgbClr>
                  </a:outerShdw>
                </a:effectLst>
                <a:latin typeface="Times New Roman" pitchFamily="18" charset="0"/>
              </a:rPr>
              <a:t>－</a:t>
            </a:r>
            <a:r>
              <a:rPr lang="en-US" altLang="zh-CN" sz="2800" b="1" dirty="0" smtClean="0">
                <a:solidFill>
                  <a:srgbClr val="C00000"/>
                </a:solidFill>
                <a:effectLst>
                  <a:outerShdw blurRad="38100" dist="38100" dir="2700000" algn="tl">
                    <a:srgbClr val="000000">
                      <a:alpha val="43137"/>
                    </a:srgbClr>
                  </a:outerShdw>
                </a:effectLst>
                <a:latin typeface="Times New Roman" pitchFamily="18" charset="0"/>
              </a:rPr>
              <a:t>2.5GHz</a:t>
            </a:r>
            <a:r>
              <a:rPr lang="zh-CN" altLang="en-US" sz="2800" b="1" dirty="0" smtClean="0">
                <a:latin typeface="Times New Roman" pitchFamily="18" charset="0"/>
              </a:rPr>
              <a:t>：</a:t>
            </a:r>
            <a:r>
              <a:rPr lang="zh-CN" altLang="en-US" sz="2400" b="1" dirty="0" smtClean="0">
                <a:latin typeface="Times New Roman" pitchFamily="18" charset="0"/>
              </a:rPr>
              <a:t>工业、科学和医疗（</a:t>
            </a:r>
            <a:r>
              <a:rPr lang="en-US" altLang="zh-CN" sz="2400" b="1" dirty="0" smtClean="0">
                <a:latin typeface="Times New Roman" pitchFamily="18" charset="0"/>
              </a:rPr>
              <a:t>ISM</a:t>
            </a:r>
            <a:r>
              <a:rPr lang="zh-CN" altLang="en-US" sz="2400" b="1" dirty="0" smtClean="0">
                <a:latin typeface="Times New Roman" pitchFamily="18" charset="0"/>
              </a:rPr>
              <a:t>）频段。无绳电话、无线局域网（</a:t>
            </a:r>
            <a:r>
              <a:rPr lang="en-US" altLang="zh-CN" sz="2400" b="1" dirty="0" smtClean="0">
                <a:latin typeface="Times New Roman" pitchFamily="18" charset="0"/>
              </a:rPr>
              <a:t>WLAN</a:t>
            </a:r>
            <a:r>
              <a:rPr lang="zh-CN" altLang="en-US" sz="2400" b="1" dirty="0" smtClean="0">
                <a:latin typeface="Times New Roman" pitchFamily="18" charset="0"/>
              </a:rPr>
              <a:t>）和无线个域网（</a:t>
            </a:r>
            <a:r>
              <a:rPr lang="en-US" altLang="zh-CN" sz="2400" b="1" dirty="0" smtClean="0">
                <a:latin typeface="Times New Roman" pitchFamily="18" charset="0"/>
              </a:rPr>
              <a:t>WPAN</a:t>
            </a:r>
            <a:r>
              <a:rPr lang="zh-CN" altLang="en-US" sz="2400" b="1" dirty="0" smtClean="0">
                <a:latin typeface="Times New Roman" pitchFamily="18" charset="0"/>
              </a:rPr>
              <a:t>，如蓝牙）工作于此频段；它们与其他的许多设备（包括微波炉）分享这一频段。</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endParaRPr lang="zh-CN" altLang="zh-CN" smtClean="0"/>
          </a:p>
        </p:txBody>
      </p:sp>
      <p:sp>
        <p:nvSpPr>
          <p:cNvPr id="126979" name="Rectangle 3"/>
          <p:cNvSpPr>
            <a:spLocks noGrp="1" noChangeArrowheads="1"/>
          </p:cNvSpPr>
          <p:nvPr>
            <p:ph type="body" idx="1"/>
          </p:nvPr>
        </p:nvSpPr>
        <p:spPr>
          <a:xfrm>
            <a:off x="762000" y="2133600"/>
            <a:ext cx="7772400" cy="4114800"/>
          </a:xfrm>
        </p:spPr>
        <p:txBody>
          <a:bodyPr/>
          <a:lstStyle/>
          <a:p>
            <a:pPr eaLnBrk="1" hangingPunct="1"/>
            <a:r>
              <a:rPr lang="zh-CN" altLang="en-US" sz="2800" b="1" smtClean="0"/>
              <a:t>习题</a:t>
            </a:r>
            <a:r>
              <a:rPr lang="zh-CN" altLang="en-US" sz="2800" smtClean="0"/>
              <a:t>：</a:t>
            </a:r>
            <a:r>
              <a:rPr lang="zh-CN" altLang="en-US" sz="2800" b="1" smtClean="0">
                <a:latin typeface="Times New Roman" pitchFamily="18" charset="0"/>
              </a:rPr>
              <a:t>设</a:t>
            </a:r>
            <a:r>
              <a:rPr lang="en-US" altLang="zh-CN" sz="2800" b="1" smtClean="0">
                <a:latin typeface="Times New Roman" pitchFamily="18" charset="0"/>
              </a:rPr>
              <a:t>AMPS</a:t>
            </a:r>
            <a:r>
              <a:rPr lang="zh-CN" altLang="en-US" sz="2800" b="1" smtClean="0">
                <a:latin typeface="Times New Roman" pitchFamily="18" charset="0"/>
              </a:rPr>
              <a:t>系统向某用户分配了</a:t>
            </a:r>
            <a:r>
              <a:rPr lang="en-US" altLang="zh-CN" sz="2800" b="1" smtClean="0">
                <a:latin typeface="Times New Roman" pitchFamily="18" charset="0"/>
              </a:rPr>
              <a:t>N</a:t>
            </a:r>
            <a:r>
              <a:rPr lang="zh-CN" altLang="en-US" sz="2800" b="1" smtClean="0">
                <a:latin typeface="Times New Roman" pitchFamily="18" charset="0"/>
              </a:rPr>
              <a:t>＝</a:t>
            </a:r>
            <a:r>
              <a:rPr lang="en-US" altLang="zh-CN" sz="2800" b="1" smtClean="0">
                <a:latin typeface="Times New Roman" pitchFamily="18" charset="0"/>
              </a:rPr>
              <a:t>2</a:t>
            </a:r>
            <a:r>
              <a:rPr lang="zh-CN" altLang="en-US" sz="2800" b="1" smtClean="0">
                <a:latin typeface="Times New Roman" pitchFamily="18" charset="0"/>
              </a:rPr>
              <a:t>的一对频道，试计算该用户前向信道和反向信道的载频。</a:t>
            </a:r>
            <a:r>
              <a:rPr lang="en-US" altLang="zh-CN" sz="2800" b="1" smtClean="0">
                <a:latin typeface="Times New Roman" pitchFamily="18" charset="0"/>
              </a:rPr>
              <a:t>AMPS</a:t>
            </a:r>
            <a:r>
              <a:rPr lang="zh-CN" altLang="en-US" sz="2800" b="1" smtClean="0">
                <a:latin typeface="Times New Roman" pitchFamily="18" charset="0"/>
              </a:rPr>
              <a:t>系统频道宽度为</a:t>
            </a:r>
            <a:r>
              <a:rPr lang="en-US" altLang="zh-CN" sz="2800" b="1" smtClean="0">
                <a:latin typeface="Times New Roman" pitchFamily="18" charset="0"/>
              </a:rPr>
              <a:t>30kHz</a:t>
            </a:r>
            <a:r>
              <a:rPr lang="zh-CN" altLang="en-US" sz="2800" b="1" smtClean="0">
                <a:latin typeface="Times New Roman" pitchFamily="18" charset="0"/>
              </a:rPr>
              <a:t>，试画出该用户的发／收频谱示意图。对同一用户而言，为什么</a:t>
            </a:r>
            <a:r>
              <a:rPr lang="en-US" altLang="zh-CN" sz="2800" b="1" smtClean="0">
                <a:latin typeface="Times New Roman" pitchFamily="18" charset="0"/>
              </a:rPr>
              <a:t>AMPS</a:t>
            </a:r>
            <a:r>
              <a:rPr lang="zh-CN" altLang="en-US" sz="2800" b="1" smtClean="0">
                <a:latin typeface="Times New Roman" pitchFamily="18" charset="0"/>
              </a:rPr>
              <a:t>规定的反向频道位于较低频段，而前向频道位于较高频段？</a:t>
            </a:r>
          </a:p>
          <a:p>
            <a:pPr eaLnBrk="1" hangingPunct="1">
              <a:buFont typeface="Wingdings" pitchFamily="2" charset="2"/>
              <a:buNone/>
            </a:pPr>
            <a:r>
              <a:rPr lang="zh-CN" altLang="en-US" sz="2800" b="1" smtClean="0">
                <a:latin typeface="Times New Roman" pitchFamily="18" charset="0"/>
              </a:rPr>
              <a:t>  </a:t>
            </a:r>
            <a:r>
              <a:rPr lang="zh-CN" altLang="en-US" sz="2400" b="1" smtClean="0">
                <a:latin typeface="Times New Roman" pitchFamily="18" charset="0"/>
              </a:rPr>
              <a:t>（提示：</a:t>
            </a:r>
            <a:r>
              <a:rPr lang="en-US" altLang="zh-CN" sz="2400" b="1" smtClean="0">
                <a:latin typeface="Times New Roman" pitchFamily="18" charset="0"/>
              </a:rPr>
              <a:t>1.</a:t>
            </a:r>
            <a:r>
              <a:rPr lang="zh-CN" altLang="en-US" sz="2400" b="1" smtClean="0">
                <a:latin typeface="Times New Roman" pitchFamily="18" charset="0"/>
              </a:rPr>
              <a:t>蜂窝系统是功率发射不对称的系统</a:t>
            </a:r>
            <a:r>
              <a:rPr lang="en-US" altLang="zh-CN" sz="2400" b="1" smtClean="0">
                <a:latin typeface="Times New Roman" pitchFamily="18" charset="0"/>
              </a:rPr>
              <a:t>——BS</a:t>
            </a:r>
            <a:r>
              <a:rPr lang="zh-CN" altLang="en-US" sz="2400" b="1" smtClean="0">
                <a:latin typeface="Times New Roman" pitchFamily="18" charset="0"/>
              </a:rPr>
              <a:t>发射功率比</a:t>
            </a:r>
            <a:r>
              <a:rPr lang="en-US" altLang="zh-CN" sz="2400" b="1" smtClean="0">
                <a:latin typeface="Times New Roman" pitchFamily="18" charset="0"/>
              </a:rPr>
              <a:t>MS</a:t>
            </a:r>
            <a:r>
              <a:rPr lang="zh-CN" altLang="en-US" sz="2400" b="1" smtClean="0">
                <a:latin typeface="Times New Roman" pitchFamily="18" charset="0"/>
              </a:rPr>
              <a:t>发射功率大得多；</a:t>
            </a:r>
            <a:r>
              <a:rPr lang="en-US" altLang="zh-CN" sz="2400" b="1" smtClean="0">
                <a:latin typeface="Times New Roman" pitchFamily="18" charset="0"/>
              </a:rPr>
              <a:t>2.</a:t>
            </a:r>
            <a:r>
              <a:rPr lang="zh-CN" altLang="en-US" sz="2400" b="1" smtClean="0">
                <a:latin typeface="Times New Roman" pitchFamily="18" charset="0"/>
              </a:rPr>
              <a:t>相同传播距离上，频率越高电波信号衰减越大。）</a:t>
            </a:r>
          </a:p>
        </p:txBody>
      </p:sp>
      <p:sp>
        <p:nvSpPr>
          <p:cNvPr id="4" name="直角上箭头 3">
            <a:hlinkClick r:id="rId3" action="ppaction://hlinksldjump"/>
          </p:cNvPr>
          <p:cNvSpPr/>
          <p:nvPr/>
        </p:nvSpPr>
        <p:spPr bwMode="auto">
          <a:xfrm>
            <a:off x="8001000" y="5943600"/>
            <a:ext cx="838200" cy="733663"/>
          </a:xfrm>
          <a:prstGeom prst="bentUpArrow">
            <a:avLst>
              <a:gd name="adj1" fmla="val 32690"/>
              <a:gd name="adj2" fmla="val 34596"/>
              <a:gd name="adj3" fmla="val 33553"/>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1" i="0" u="none" strike="noStrike" cap="none" normalizeH="0" baseline="0" smtClean="0">
              <a:ln>
                <a:noFill/>
              </a:ln>
              <a:solidFill>
                <a:schemeClr val="tx2"/>
              </a:solidFill>
              <a:effectLst/>
              <a:latin typeface="Tahoma" pitchFamily="34" charset="0"/>
              <a:ea typeface="宋体"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990600" y="214313"/>
            <a:ext cx="8153400" cy="1462087"/>
          </a:xfrm>
        </p:spPr>
        <p:txBody>
          <a:bodyPr/>
          <a:lstStyle/>
          <a:p>
            <a:pPr eaLnBrk="1" hangingPunct="1"/>
            <a:r>
              <a:rPr lang="zh-CN" altLang="en-US" sz="4000" b="1" dirty="0" smtClean="0"/>
              <a:t>标准化的蜂窝系统经历了哪些发展阶段？</a:t>
            </a:r>
          </a:p>
        </p:txBody>
      </p:sp>
      <p:sp>
        <p:nvSpPr>
          <p:cNvPr id="205827" name="Rectangle 3"/>
          <p:cNvSpPr>
            <a:spLocks noGrp="1" noChangeArrowheads="1"/>
          </p:cNvSpPr>
          <p:nvPr>
            <p:ph type="body" idx="1"/>
          </p:nvPr>
        </p:nvSpPr>
        <p:spPr>
          <a:xfrm>
            <a:off x="304800" y="2133600"/>
            <a:ext cx="8458200" cy="4114800"/>
          </a:xfrm>
        </p:spPr>
        <p:txBody>
          <a:bodyPr/>
          <a:lstStyle/>
          <a:p>
            <a:pPr eaLnBrk="1" hangingPunct="1">
              <a:buFont typeface="Wingdings" pitchFamily="2" charset="2"/>
              <a:buNone/>
              <a:defRPr/>
            </a:pPr>
            <a:r>
              <a:rPr lang="en-US" altLang="zh-CN" dirty="0" smtClean="0"/>
              <a:t>         </a:t>
            </a:r>
            <a:r>
              <a:rPr lang="zh-CN" altLang="en-US" b="1" dirty="0" smtClean="0">
                <a:latin typeface="Times New Roman" pitchFamily="18" charset="0"/>
              </a:rPr>
              <a:t>蜂窝系统作为最典型的无线移动通信系统，迄今为止已经发展到了第三代（</a:t>
            </a:r>
            <a:r>
              <a:rPr lang="en-US" altLang="zh-CN" b="1" dirty="0" smtClean="0">
                <a:latin typeface="Times New Roman" pitchFamily="18" charset="0"/>
              </a:rPr>
              <a:t>3G</a:t>
            </a:r>
            <a:r>
              <a:rPr lang="zh-CN" altLang="en-US" b="1" dirty="0" smtClean="0">
                <a:latin typeface="Times New Roman" pitchFamily="18" charset="0"/>
              </a:rPr>
              <a:t>）。已开始向第四代（</a:t>
            </a:r>
            <a:r>
              <a:rPr lang="en-US" altLang="zh-CN" b="1" dirty="0" smtClean="0">
                <a:latin typeface="Times New Roman" pitchFamily="18" charset="0"/>
              </a:rPr>
              <a:t>4G</a:t>
            </a:r>
            <a:r>
              <a:rPr lang="zh-CN" altLang="en-US" b="1" dirty="0" smtClean="0">
                <a:latin typeface="Times New Roman" pitchFamily="18" charset="0"/>
              </a:rPr>
              <a:t>）演进。注：</a:t>
            </a:r>
            <a:r>
              <a:rPr lang="en-US" altLang="zh-CN" b="1" dirty="0" smtClean="0">
                <a:latin typeface="Times New Roman" pitchFamily="18" charset="0"/>
              </a:rPr>
              <a:t>G</a:t>
            </a:r>
            <a:r>
              <a:rPr lang="zh-CN" altLang="en-US" b="1" dirty="0" smtClean="0">
                <a:latin typeface="Times New Roman" pitchFamily="18" charset="0"/>
              </a:rPr>
              <a:t>代表</a:t>
            </a:r>
            <a:r>
              <a:rPr lang="en-US" altLang="zh-CN" b="1" dirty="0" smtClean="0">
                <a:latin typeface="Times New Roman" pitchFamily="18" charset="0"/>
              </a:rPr>
              <a:t>Generation</a:t>
            </a:r>
            <a:r>
              <a:rPr lang="zh-CN" altLang="en-US" b="1" dirty="0" smtClean="0">
                <a:latin typeface="Times New Roman" pitchFamily="18" charset="0"/>
              </a:rPr>
              <a:t>。</a:t>
            </a:r>
          </a:p>
          <a:p>
            <a:pPr eaLnBrk="1" hangingPunct="1">
              <a:buFont typeface="Wingdings" pitchFamily="2" charset="2"/>
              <a:buNone/>
              <a:defRPr/>
            </a:pPr>
            <a:r>
              <a:rPr lang="zh-CN" altLang="en-US" b="1" dirty="0" smtClean="0">
                <a:latin typeface="Times New Roman" pitchFamily="18" charset="0"/>
              </a:rPr>
              <a:t>         从</a:t>
            </a:r>
            <a:r>
              <a:rPr lang="en-US" altLang="zh-CN" b="1" dirty="0" smtClean="0">
                <a:latin typeface="Times New Roman" pitchFamily="18" charset="0"/>
              </a:rPr>
              <a:t>1980</a:t>
            </a:r>
            <a:r>
              <a:rPr lang="zh-CN" altLang="en-US" b="1" dirty="0" smtClean="0">
                <a:latin typeface="Times New Roman" pitchFamily="18" charset="0"/>
              </a:rPr>
              <a:t>年代出现第一代（</a:t>
            </a:r>
            <a:r>
              <a:rPr lang="en-US" altLang="zh-CN" b="1" dirty="0" smtClean="0">
                <a:latin typeface="Times New Roman" pitchFamily="18" charset="0"/>
              </a:rPr>
              <a:t>1G</a:t>
            </a:r>
            <a:r>
              <a:rPr lang="zh-CN" altLang="en-US" b="1" dirty="0" smtClean="0">
                <a:latin typeface="Times New Roman" pitchFamily="18" charset="0"/>
              </a:rPr>
              <a:t>）</a:t>
            </a:r>
            <a:r>
              <a:rPr lang="zh-CN" altLang="en-US" b="1" dirty="0" smtClean="0">
                <a:effectLst>
                  <a:outerShdw blurRad="38100" dist="38100" dir="2700000" algn="tl">
                    <a:srgbClr val="FFFFFF"/>
                  </a:outerShdw>
                </a:effectLst>
                <a:latin typeface="Times New Roman" pitchFamily="18" charset="0"/>
              </a:rPr>
              <a:t>模拟</a:t>
            </a:r>
            <a:r>
              <a:rPr lang="zh-CN" altLang="en-US" b="1" dirty="0" smtClean="0">
                <a:latin typeface="Times New Roman" pitchFamily="18" charset="0"/>
              </a:rPr>
              <a:t>蜂窝系统逐渐商用化算起，可以说蜂窝系统的发展之路就是标准化之路。</a:t>
            </a:r>
          </a:p>
          <a:p>
            <a:pPr eaLnBrk="1" hangingPunct="1">
              <a:buFont typeface="Wingdings" pitchFamily="2" charset="2"/>
              <a:buNone/>
              <a:defRPr/>
            </a:pPr>
            <a:endParaRPr lang="en-US" altLang="zh-CN" dirty="0" smtClean="0">
              <a:latin typeface="Times New Roman" pitchFamily="18"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z="4000" b="1" dirty="0" smtClean="0"/>
              <a:t>各代系统及其标准化示意图</a:t>
            </a:r>
          </a:p>
        </p:txBody>
      </p:sp>
      <p:sp>
        <p:nvSpPr>
          <p:cNvPr id="129028" name="Text Box 4"/>
          <p:cNvSpPr txBox="1">
            <a:spLocks noChangeArrowheads="1"/>
          </p:cNvSpPr>
          <p:nvPr/>
        </p:nvSpPr>
        <p:spPr bwMode="auto">
          <a:xfrm>
            <a:off x="762000" y="5943600"/>
            <a:ext cx="7848600" cy="822325"/>
          </a:xfrm>
          <a:prstGeom prst="rect">
            <a:avLst/>
          </a:prstGeom>
          <a:noFill/>
          <a:ln w="9525">
            <a:noFill/>
            <a:miter lim="800000"/>
            <a:headEnd/>
            <a:tailEnd/>
          </a:ln>
        </p:spPr>
        <p:txBody>
          <a:bodyPr>
            <a:spAutoFit/>
          </a:bodyPr>
          <a:lstStyle/>
          <a:p>
            <a:pPr algn="l"/>
            <a:r>
              <a:rPr lang="zh-CN" altLang="en-US" sz="2400" dirty="0">
                <a:solidFill>
                  <a:schemeClr val="tx1"/>
                </a:solidFill>
                <a:latin typeface="Times New Roman" pitchFamily="18" charset="0"/>
              </a:rPr>
              <a:t>注：</a:t>
            </a:r>
            <a:r>
              <a:rPr lang="en-US" altLang="zh-CN" sz="2400" dirty="0">
                <a:solidFill>
                  <a:schemeClr val="tx1"/>
                </a:solidFill>
                <a:latin typeface="Times New Roman" pitchFamily="18" charset="0"/>
              </a:rPr>
              <a:t>1G</a:t>
            </a:r>
            <a:r>
              <a:rPr lang="zh-CN" altLang="en-US" sz="2400" dirty="0">
                <a:solidFill>
                  <a:schemeClr val="tx1"/>
                </a:solidFill>
                <a:latin typeface="Times New Roman" pitchFamily="18" charset="0"/>
              </a:rPr>
              <a:t>系统中，除北欧的</a:t>
            </a:r>
            <a:r>
              <a:rPr lang="en-US" altLang="zh-CN" sz="2400" dirty="0">
                <a:solidFill>
                  <a:schemeClr val="tx1"/>
                </a:solidFill>
                <a:latin typeface="Times New Roman" pitchFamily="18" charset="0"/>
              </a:rPr>
              <a:t>NMT</a:t>
            </a:r>
            <a:r>
              <a:rPr lang="zh-CN" altLang="en-US" sz="2400" dirty="0">
                <a:solidFill>
                  <a:schemeClr val="tx1"/>
                </a:solidFill>
                <a:latin typeface="Times New Roman" pitchFamily="18" charset="0"/>
              </a:rPr>
              <a:t>系统属区域性标准外，标准的制定基本上都局限于一国范围内。</a:t>
            </a:r>
          </a:p>
        </p:txBody>
      </p:sp>
      <p:sp>
        <p:nvSpPr>
          <p:cNvPr id="7" name="TextBox 6"/>
          <p:cNvSpPr txBox="1"/>
          <p:nvPr/>
        </p:nvSpPr>
        <p:spPr>
          <a:xfrm>
            <a:off x="6629400" y="2438400"/>
            <a:ext cx="2209800" cy="3277820"/>
          </a:xfrm>
          <a:prstGeom prst="rect">
            <a:avLst/>
          </a:prstGeom>
          <a:noFill/>
        </p:spPr>
        <p:txBody>
          <a:bodyPr wrap="square" rtlCol="0">
            <a:spAutoFit/>
          </a:bodyPr>
          <a:lstStyle/>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全球标准化组织</a:t>
            </a:r>
            <a:endPar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如：</a:t>
            </a:r>
            <a:r>
              <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ITU</a:t>
            </a:r>
          </a:p>
          <a:p>
            <a:endPar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区域性标准化组织</a:t>
            </a:r>
            <a:endPar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如：欧洲的</a:t>
            </a:r>
            <a:r>
              <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ETSI</a:t>
            </a:r>
          </a:p>
          <a:p>
            <a:endPar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国家标准化组织</a:t>
            </a:r>
            <a:endPar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a:p>
            <a:r>
              <a:rPr lang="zh-CN" alt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如：美国的</a:t>
            </a:r>
            <a:r>
              <a:rPr lang="en-US" altLang="zh-C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TIA</a:t>
            </a:r>
            <a:endParaRPr lang="zh-CN" alt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65539" name="Picture 3" descr="D:\TY\2013备课\2013版课件\各代系统示意图.jpg"/>
          <p:cNvPicPr>
            <a:picLocks noChangeAspect="1" noChangeArrowheads="1"/>
          </p:cNvPicPr>
          <p:nvPr/>
        </p:nvPicPr>
        <p:blipFill>
          <a:blip r:embed="rId3" cstate="print"/>
          <a:srcRect/>
          <a:stretch>
            <a:fillRect/>
          </a:stretch>
        </p:blipFill>
        <p:spPr bwMode="auto">
          <a:xfrm>
            <a:off x="762000" y="2009773"/>
            <a:ext cx="5943601" cy="395355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zh-CN" altLang="en-US" sz="4000" b="1" dirty="0" smtClean="0">
                <a:latin typeface="Times New Roman" pitchFamily="18" charset="0"/>
              </a:rPr>
              <a:t>各代典型系统举例</a:t>
            </a:r>
          </a:p>
        </p:txBody>
      </p:sp>
      <p:sp>
        <p:nvSpPr>
          <p:cNvPr id="209923" name="Rectangle 3"/>
          <p:cNvSpPr>
            <a:spLocks noGrp="1" noChangeArrowheads="1"/>
          </p:cNvSpPr>
          <p:nvPr>
            <p:ph type="body" idx="1"/>
          </p:nvPr>
        </p:nvSpPr>
        <p:spPr>
          <a:xfrm>
            <a:off x="762000" y="1981200"/>
            <a:ext cx="7772400" cy="4572000"/>
          </a:xfrm>
        </p:spPr>
        <p:txBody>
          <a:bodyPr/>
          <a:lstStyle/>
          <a:p>
            <a:pPr eaLnBrk="1" hangingPunct="1">
              <a:buFont typeface="Wingdings" pitchFamily="2" charset="2"/>
              <a:buNone/>
              <a:defRPr/>
            </a:pPr>
            <a:r>
              <a:rPr lang="zh-CN" altLang="en-US" sz="2800" b="1" dirty="0" smtClean="0">
                <a:latin typeface="Times New Roman" pitchFamily="18" charset="0"/>
              </a:rPr>
              <a:t>［第一代，</a:t>
            </a:r>
            <a:r>
              <a:rPr lang="en-US" altLang="zh-CN" sz="2800" b="1" dirty="0" smtClean="0">
                <a:solidFill>
                  <a:srgbClr val="FF0000"/>
                </a:solidFill>
                <a:effectLst>
                  <a:outerShdw blurRad="38100" dist="38100" dir="2700000" algn="tl">
                    <a:srgbClr val="C0C0C0"/>
                  </a:outerShdw>
                </a:effectLst>
                <a:latin typeface="Times New Roman" pitchFamily="18" charset="0"/>
              </a:rPr>
              <a:t>1G</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美</a:t>
            </a:r>
            <a:r>
              <a:rPr lang="en-US" altLang="zh-CN" sz="2800" b="1" dirty="0" smtClean="0">
                <a:solidFill>
                  <a:srgbClr val="FF0000"/>
                </a:solidFill>
                <a:latin typeface="Times New Roman" pitchFamily="18" charset="0"/>
              </a:rPr>
              <a:t>AMPS</a:t>
            </a:r>
            <a:r>
              <a:rPr lang="zh-CN" altLang="en-US" sz="2800" b="1" dirty="0" smtClean="0">
                <a:latin typeface="Times New Roman" pitchFamily="18" charset="0"/>
              </a:rPr>
              <a:t>、英</a:t>
            </a:r>
            <a:r>
              <a:rPr lang="en-US" altLang="zh-CN" sz="2800" b="1" dirty="0" smtClean="0">
                <a:solidFill>
                  <a:srgbClr val="FF0000"/>
                </a:solidFill>
                <a:latin typeface="Times New Roman" pitchFamily="18" charset="0"/>
              </a:rPr>
              <a:t>TACS</a:t>
            </a:r>
          </a:p>
          <a:p>
            <a:pPr eaLnBrk="1" hangingPunct="1">
              <a:buFont typeface="Wingdings" pitchFamily="2" charset="2"/>
              <a:buNone/>
              <a:defRPr/>
            </a:pPr>
            <a:r>
              <a:rPr lang="zh-CN" altLang="en-US" sz="2800" b="1" dirty="0" smtClean="0">
                <a:latin typeface="Times New Roman" pitchFamily="18" charset="0"/>
              </a:rPr>
              <a:t>［第二代，</a:t>
            </a:r>
            <a:r>
              <a:rPr lang="en-US" altLang="zh-CN" sz="2800" b="1" dirty="0" smtClean="0">
                <a:solidFill>
                  <a:srgbClr val="FF0000"/>
                </a:solidFill>
                <a:effectLst>
                  <a:outerShdw blurRad="38100" dist="38100" dir="2700000" algn="tl">
                    <a:srgbClr val="C0C0C0"/>
                  </a:outerShdw>
                </a:effectLst>
                <a:latin typeface="Times New Roman" pitchFamily="18" charset="0"/>
              </a:rPr>
              <a:t>2G</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欧</a:t>
            </a:r>
            <a:r>
              <a:rPr lang="en-US" altLang="zh-CN" sz="2800" b="1" dirty="0" smtClean="0">
                <a:solidFill>
                  <a:srgbClr val="FF0000"/>
                </a:solidFill>
                <a:latin typeface="Times New Roman" pitchFamily="18" charset="0"/>
              </a:rPr>
              <a:t>GSM</a:t>
            </a:r>
            <a:r>
              <a:rPr lang="zh-CN" altLang="en-US" sz="2800" b="1" dirty="0" smtClean="0">
                <a:latin typeface="Times New Roman" pitchFamily="18" charset="0"/>
              </a:rPr>
              <a:t>、美</a:t>
            </a:r>
            <a:r>
              <a:rPr lang="en-US" altLang="zh-CN" sz="2800" b="1" dirty="0" smtClean="0">
                <a:solidFill>
                  <a:srgbClr val="FF0000"/>
                </a:solidFill>
                <a:latin typeface="Times New Roman" pitchFamily="18" charset="0"/>
              </a:rPr>
              <a:t>DAMPS</a:t>
            </a:r>
            <a:r>
              <a:rPr lang="zh-CN" altLang="en-US" sz="2800" b="1" dirty="0" smtClean="0">
                <a:latin typeface="Times New Roman" pitchFamily="18" charset="0"/>
              </a:rPr>
              <a:t>（</a:t>
            </a:r>
            <a:r>
              <a:rPr lang="en-US" altLang="zh-CN" sz="2800" b="1" dirty="0" smtClean="0">
                <a:latin typeface="Times New Roman" pitchFamily="18" charset="0"/>
              </a:rPr>
              <a:t>IS-136</a:t>
            </a:r>
            <a:r>
              <a:rPr lang="zh-CN" altLang="en-US" sz="2800" b="1" dirty="0" smtClean="0">
                <a:latin typeface="Times New Roman" pitchFamily="18" charset="0"/>
              </a:rPr>
              <a:t>）、日</a:t>
            </a:r>
            <a:r>
              <a:rPr lang="en-US" altLang="zh-CN" sz="2800" b="1" dirty="0" smtClean="0">
                <a:solidFill>
                  <a:srgbClr val="FF0000"/>
                </a:solidFill>
                <a:latin typeface="Times New Roman" pitchFamily="18" charset="0"/>
              </a:rPr>
              <a:t>PDC</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美</a:t>
            </a:r>
            <a:r>
              <a:rPr lang="en-US" altLang="zh-CN" sz="2800" b="1" dirty="0" smtClean="0">
                <a:solidFill>
                  <a:srgbClr val="FF0000"/>
                </a:solidFill>
                <a:latin typeface="Times New Roman" pitchFamily="18" charset="0"/>
              </a:rPr>
              <a:t>IS-95  CDMA</a:t>
            </a:r>
          </a:p>
          <a:p>
            <a:pPr eaLnBrk="1" hangingPunct="1">
              <a:buFont typeface="Wingdings" pitchFamily="2" charset="2"/>
              <a:buNone/>
              <a:defRPr/>
            </a:pPr>
            <a:r>
              <a:rPr lang="zh-CN" altLang="en-US" sz="2800" b="1" dirty="0" smtClean="0">
                <a:latin typeface="Times New Roman" pitchFamily="18" charset="0"/>
              </a:rPr>
              <a:t>［第三代，</a:t>
            </a:r>
            <a:r>
              <a:rPr lang="en-US" altLang="zh-CN" sz="2800" b="1" dirty="0" smtClean="0">
                <a:solidFill>
                  <a:srgbClr val="FF0000"/>
                </a:solidFill>
                <a:effectLst>
                  <a:outerShdw blurRad="38100" dist="38100" dir="2700000" algn="tl">
                    <a:srgbClr val="C0C0C0"/>
                  </a:outerShdw>
                </a:effectLst>
                <a:latin typeface="Times New Roman" pitchFamily="18" charset="0"/>
              </a:rPr>
              <a:t>3G</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欧</a:t>
            </a:r>
            <a:r>
              <a:rPr lang="en-US" altLang="zh-CN" sz="2800" b="1" dirty="0" smtClean="0">
                <a:solidFill>
                  <a:srgbClr val="FF0000"/>
                </a:solidFill>
                <a:latin typeface="Times New Roman" pitchFamily="18" charset="0"/>
              </a:rPr>
              <a:t>WCDMA</a:t>
            </a:r>
            <a:r>
              <a:rPr lang="zh-CN" altLang="en-US" sz="2800" b="1" dirty="0" smtClean="0">
                <a:latin typeface="Times New Roman" pitchFamily="18" charset="0"/>
              </a:rPr>
              <a:t>、美</a:t>
            </a:r>
            <a:r>
              <a:rPr lang="en-US" altLang="zh-CN" sz="2800" b="1" dirty="0" smtClean="0">
                <a:solidFill>
                  <a:srgbClr val="FF0000"/>
                </a:solidFill>
                <a:latin typeface="Times New Roman" pitchFamily="18" charset="0"/>
              </a:rPr>
              <a:t>CDMA2000</a:t>
            </a:r>
            <a:r>
              <a:rPr lang="zh-CN" altLang="en-US" sz="2800" b="1" dirty="0" smtClean="0">
                <a:latin typeface="Times New Roman" pitchFamily="18" charset="0"/>
              </a:rPr>
              <a:t>、中</a:t>
            </a:r>
            <a:r>
              <a:rPr lang="en-US" altLang="zh-CN" sz="2800" b="1" dirty="0" smtClean="0">
                <a:solidFill>
                  <a:srgbClr val="FF0000"/>
                </a:solidFill>
                <a:latin typeface="Times New Roman" pitchFamily="18" charset="0"/>
              </a:rPr>
              <a:t>TD-SCDMA</a:t>
            </a:r>
          </a:p>
          <a:p>
            <a:pPr eaLnBrk="1" hangingPunct="1">
              <a:buNone/>
              <a:defRPr/>
            </a:pPr>
            <a:r>
              <a:rPr lang="zh-CN" altLang="en-US" sz="2800" b="1" dirty="0" smtClean="0">
                <a:latin typeface="Times New Roman" pitchFamily="18" charset="0"/>
              </a:rPr>
              <a:t>［第四代，</a:t>
            </a:r>
            <a:r>
              <a:rPr lang="en-US" altLang="zh-CN" sz="2800" b="1" dirty="0" smtClean="0">
                <a:solidFill>
                  <a:srgbClr val="FF0000"/>
                </a:solidFill>
                <a:latin typeface="Times New Roman" pitchFamily="18" charset="0"/>
              </a:rPr>
              <a:t>4</a:t>
            </a:r>
            <a:r>
              <a:rPr lang="en-US" altLang="zh-CN" sz="2800" b="1" dirty="0" smtClean="0">
                <a:solidFill>
                  <a:srgbClr val="FF0000"/>
                </a:solidFill>
                <a:effectLst>
                  <a:outerShdw blurRad="38100" dist="38100" dir="2700000" algn="tl">
                    <a:srgbClr val="C0C0C0"/>
                  </a:outerShdw>
                </a:effectLst>
                <a:latin typeface="Times New Roman" pitchFamily="18" charset="0"/>
              </a:rPr>
              <a:t>G</a:t>
            </a:r>
            <a:r>
              <a:rPr lang="zh-CN" altLang="en-US" sz="2800" b="1" dirty="0" smtClean="0">
                <a:latin typeface="Times New Roman" pitchFamily="18" charset="0"/>
              </a:rPr>
              <a:t>］</a:t>
            </a:r>
          </a:p>
          <a:p>
            <a:pPr eaLnBrk="1" hangingPunct="1">
              <a:buNone/>
              <a:defRPr/>
            </a:pPr>
            <a:r>
              <a:rPr lang="zh-CN" altLang="en-US" sz="2800" b="1" dirty="0" smtClean="0">
                <a:latin typeface="Times New Roman" pitchFamily="18" charset="0"/>
              </a:rPr>
              <a:t>  </a:t>
            </a:r>
            <a:r>
              <a:rPr lang="en-US" altLang="zh-CN" sz="2800" b="1" dirty="0" smtClean="0">
                <a:solidFill>
                  <a:srgbClr val="FF0000"/>
                </a:solidFill>
                <a:latin typeface="Times New Roman" pitchFamily="18" charset="0"/>
              </a:rPr>
              <a:t>FDD LTE</a:t>
            </a:r>
            <a:r>
              <a:rPr lang="zh-CN" altLang="en-US" sz="2800" b="1" dirty="0" smtClean="0">
                <a:latin typeface="Times New Roman" pitchFamily="18" charset="0"/>
              </a:rPr>
              <a:t>、中</a:t>
            </a:r>
            <a:r>
              <a:rPr lang="en-US" altLang="zh-CN" sz="2800" b="1" dirty="0" smtClean="0">
                <a:solidFill>
                  <a:srgbClr val="FF0000"/>
                </a:solidFill>
                <a:latin typeface="Times New Roman" pitchFamily="18" charset="0"/>
              </a:rPr>
              <a:t>TD-LTE</a:t>
            </a:r>
          </a:p>
          <a:p>
            <a:pPr eaLnBrk="1" hangingPunct="1">
              <a:buFont typeface="Wingdings" pitchFamily="2" charset="2"/>
              <a:buNone/>
              <a:defRPr/>
            </a:pPr>
            <a:endParaRPr lang="en-US" altLang="zh-CN" sz="2800" b="1" dirty="0" smtClean="0">
              <a:solidFill>
                <a:srgbClr val="FF0000"/>
              </a:solidFill>
              <a:latin typeface="Times New Roman"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z="3600" b="1" smtClean="0">
                <a:latin typeface="Times New Roman" pitchFamily="18" charset="0"/>
              </a:rPr>
              <a:t>1G</a:t>
            </a:r>
            <a:r>
              <a:rPr lang="zh-CN" altLang="en-US" sz="3600" b="1" smtClean="0">
                <a:latin typeface="Times New Roman" pitchFamily="18" charset="0"/>
              </a:rPr>
              <a:t>模拟蜂窝系统的特点</a:t>
            </a:r>
          </a:p>
        </p:txBody>
      </p:sp>
      <p:sp>
        <p:nvSpPr>
          <p:cNvPr id="211971" name="Rectangle 3"/>
          <p:cNvSpPr>
            <a:spLocks noGrp="1" noChangeArrowheads="1"/>
          </p:cNvSpPr>
          <p:nvPr>
            <p:ph type="body" idx="1"/>
          </p:nvPr>
        </p:nvSpPr>
        <p:spPr>
          <a:xfrm>
            <a:off x="762000" y="2209800"/>
            <a:ext cx="7772400" cy="4038600"/>
          </a:xfrm>
        </p:spPr>
        <p:txBody>
          <a:bodyPr/>
          <a:lstStyle/>
          <a:p>
            <a:pPr eaLnBrk="1" hangingPunct="1">
              <a:lnSpc>
                <a:spcPct val="80000"/>
              </a:lnSpc>
              <a:defRPr/>
            </a:pPr>
            <a:r>
              <a:rPr lang="en-US" altLang="zh-CN" sz="2800" b="1" dirty="0" smtClean="0">
                <a:latin typeface="Times New Roman" pitchFamily="18" charset="0"/>
              </a:rPr>
              <a:t>“</a:t>
            </a:r>
            <a:r>
              <a:rPr lang="zh-CN" altLang="en-US" sz="2800" b="1" dirty="0" smtClean="0">
                <a:effectLst>
                  <a:outerShdw blurRad="38100" dist="38100" dir="2700000" algn="tl">
                    <a:srgbClr val="C0C0C0"/>
                  </a:outerShdw>
                </a:effectLst>
                <a:latin typeface="Times New Roman" pitchFamily="18" charset="0"/>
              </a:rPr>
              <a:t>模拟</a:t>
            </a:r>
            <a:r>
              <a:rPr lang="zh-CN" altLang="en-US" sz="2800" b="1" dirty="0" smtClean="0">
                <a:latin typeface="Times New Roman" pitchFamily="18" charset="0"/>
              </a:rPr>
              <a:t>”的含义：语音信号调制前不进行数字</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编码，直接进行</a:t>
            </a:r>
            <a:r>
              <a:rPr lang="en-US" altLang="zh-CN" sz="2800" b="1" dirty="0" smtClean="0">
                <a:latin typeface="Times New Roman" pitchFamily="18" charset="0"/>
              </a:rPr>
              <a:t>FM</a:t>
            </a:r>
            <a:r>
              <a:rPr lang="zh-CN" altLang="en-US" sz="2800" b="1" dirty="0" smtClean="0">
                <a:latin typeface="Times New Roman" pitchFamily="18" charset="0"/>
              </a:rPr>
              <a:t>调制。但应该指出的是，</a:t>
            </a:r>
            <a:r>
              <a:rPr lang="en-US" altLang="zh-CN" sz="2800" b="1" dirty="0" smtClean="0">
                <a:latin typeface="Times New Roman" pitchFamily="18" charset="0"/>
              </a:rPr>
              <a:t>1G</a:t>
            </a:r>
          </a:p>
          <a:p>
            <a:pPr eaLnBrk="1" hangingPunct="1">
              <a:lnSpc>
                <a:spcPct val="80000"/>
              </a:lnSpc>
              <a:buFont typeface="Wingdings" pitchFamily="2" charset="2"/>
              <a:buNone/>
              <a:defRPr/>
            </a:pPr>
            <a:r>
              <a:rPr lang="zh-CN" altLang="en-US" sz="2800" b="1" dirty="0" smtClean="0">
                <a:latin typeface="Times New Roman" pitchFamily="18" charset="0"/>
              </a:rPr>
              <a:t>系统的信令信息可以是经过编码的，对数字信令</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进行的是</a:t>
            </a:r>
            <a:r>
              <a:rPr lang="en-US" altLang="zh-CN" sz="2800" b="1" dirty="0" smtClean="0">
                <a:latin typeface="Times New Roman" pitchFamily="18" charset="0"/>
              </a:rPr>
              <a:t>2FSK</a:t>
            </a:r>
            <a:r>
              <a:rPr lang="zh-CN" altLang="en-US" sz="2800" b="1" dirty="0" smtClean="0">
                <a:latin typeface="Times New Roman" pitchFamily="18" charset="0"/>
              </a:rPr>
              <a:t>调制。</a:t>
            </a:r>
          </a:p>
          <a:p>
            <a:pPr eaLnBrk="1" hangingPunct="1">
              <a:lnSpc>
                <a:spcPct val="80000"/>
              </a:lnSpc>
              <a:defRPr/>
            </a:pPr>
            <a:r>
              <a:rPr lang="en-US" altLang="zh-CN" sz="2800" b="1" dirty="0" smtClean="0">
                <a:latin typeface="Times New Roman" pitchFamily="18" charset="0"/>
              </a:rPr>
              <a:t>1G</a:t>
            </a:r>
            <a:r>
              <a:rPr lang="zh-CN" altLang="en-US" sz="2800" b="1" dirty="0" smtClean="0">
                <a:latin typeface="Times New Roman" pitchFamily="18" charset="0"/>
              </a:rPr>
              <a:t>系统的主要特点有：</a:t>
            </a:r>
          </a:p>
          <a:p>
            <a:pPr eaLnBrk="1" hangingPunct="1">
              <a:lnSpc>
                <a:spcPct val="80000"/>
              </a:lnSpc>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）语音采用模拟传输；</a:t>
            </a:r>
          </a:p>
          <a:p>
            <a:pPr eaLnBrk="1" hangingPunct="1">
              <a:lnSpc>
                <a:spcPct val="80000"/>
              </a:lnSpc>
              <a:buFont typeface="Wingdings" pitchFamily="2" charset="2"/>
              <a:buNone/>
              <a:defRPr/>
            </a:pPr>
            <a:r>
              <a:rPr lang="en-US" altLang="zh-CN" sz="2800" b="1" dirty="0" smtClean="0">
                <a:latin typeface="Times New Roman" pitchFamily="18" charset="0"/>
              </a:rPr>
              <a:t>2</a:t>
            </a:r>
            <a:r>
              <a:rPr lang="zh-CN" altLang="en-US" sz="2800" b="1" dirty="0" smtClean="0">
                <a:latin typeface="Times New Roman" pitchFamily="18" charset="0"/>
              </a:rPr>
              <a:t>）双工采用频分双工方式</a:t>
            </a:r>
            <a:r>
              <a:rPr lang="en-US" altLang="zh-CN" sz="2800" b="1" dirty="0" smtClean="0">
                <a:latin typeface="Times New Roman" pitchFamily="18" charset="0"/>
              </a:rPr>
              <a:t>(FDD)</a:t>
            </a:r>
            <a:r>
              <a:rPr lang="zh-CN" altLang="en-US" sz="2800" b="1" dirty="0" smtClean="0">
                <a:latin typeface="Times New Roman" pitchFamily="18" charset="0"/>
              </a:rPr>
              <a:t>，多址方式采用</a:t>
            </a:r>
          </a:p>
          <a:p>
            <a:pPr eaLnBrk="1" hangingPunct="1">
              <a:lnSpc>
                <a:spcPct val="80000"/>
              </a:lnSpc>
              <a:buFont typeface="Wingdings" pitchFamily="2" charset="2"/>
              <a:buNone/>
              <a:defRPr/>
            </a:pPr>
            <a:r>
              <a:rPr lang="zh-CN" altLang="en-US" sz="2800" b="1" dirty="0" smtClean="0">
                <a:latin typeface="Times New Roman" pitchFamily="18" charset="0"/>
              </a:rPr>
              <a:t>      频分多址</a:t>
            </a:r>
            <a:r>
              <a:rPr lang="en-US" altLang="zh-CN" sz="2800" b="1" dirty="0" smtClean="0">
                <a:latin typeface="Times New Roman" pitchFamily="18" charset="0"/>
              </a:rPr>
              <a:t>(FDMA) </a:t>
            </a:r>
            <a:r>
              <a:rPr lang="zh-CN" altLang="en-US" sz="2800" b="1" dirty="0" smtClean="0">
                <a:latin typeface="Times New Roman" pitchFamily="18" charset="0"/>
              </a:rPr>
              <a:t>；</a:t>
            </a:r>
          </a:p>
          <a:p>
            <a:pPr eaLnBrk="1" hangingPunct="1">
              <a:lnSpc>
                <a:spcPct val="80000"/>
              </a:lnSpc>
              <a:buFont typeface="Wingdings" pitchFamily="2" charset="2"/>
              <a:buNone/>
              <a:defRPr/>
            </a:pPr>
            <a:r>
              <a:rPr lang="en-US" altLang="zh-CN" sz="2800" b="1" dirty="0" smtClean="0">
                <a:latin typeface="Times New Roman" pitchFamily="18" charset="0"/>
              </a:rPr>
              <a:t>3</a:t>
            </a:r>
            <a:r>
              <a:rPr lang="zh-CN" altLang="en-US" sz="2800" b="1" dirty="0" smtClean="0">
                <a:latin typeface="Times New Roman" pitchFamily="18" charset="0"/>
              </a:rPr>
              <a:t>）具有小区切换功能，并支持国内漫游；</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endParaRPr lang="zh-CN" altLang="zh-CN" smtClean="0"/>
          </a:p>
        </p:txBody>
      </p:sp>
      <p:sp>
        <p:nvSpPr>
          <p:cNvPr id="132099" name="Rectangle 3"/>
          <p:cNvSpPr>
            <a:spLocks noGrp="1" noChangeArrowheads="1"/>
          </p:cNvSpPr>
          <p:nvPr>
            <p:ph type="body" idx="1"/>
          </p:nvPr>
        </p:nvSpPr>
        <p:spPr>
          <a:xfrm>
            <a:off x="685800" y="2133600"/>
            <a:ext cx="7772400" cy="4114800"/>
          </a:xfrm>
        </p:spPr>
        <p:txBody>
          <a:bodyPr/>
          <a:lstStyle/>
          <a:p>
            <a:pPr eaLnBrk="1" hangingPunct="1">
              <a:buFont typeface="Wingdings" pitchFamily="2" charset="2"/>
              <a:buNone/>
            </a:pPr>
            <a:r>
              <a:rPr lang="en-US" altLang="zh-CN" sz="2800" b="1" smtClean="0">
                <a:latin typeface="Times New Roman" pitchFamily="18" charset="0"/>
              </a:rPr>
              <a:t>4</a:t>
            </a:r>
            <a:r>
              <a:rPr lang="zh-CN" altLang="en-US" sz="2800" b="1" smtClean="0">
                <a:latin typeface="Times New Roman" pitchFamily="18" charset="0"/>
              </a:rPr>
              <a:t>）交换方式为面向连接的电路交换；</a:t>
            </a:r>
          </a:p>
          <a:p>
            <a:pPr eaLnBrk="1" hangingPunct="1">
              <a:buFont typeface="Wingdings" pitchFamily="2" charset="2"/>
              <a:buNone/>
            </a:pPr>
            <a:r>
              <a:rPr lang="en-US" altLang="zh-CN" sz="2800" b="1" smtClean="0">
                <a:latin typeface="Times New Roman" pitchFamily="18" charset="0"/>
              </a:rPr>
              <a:t>5</a:t>
            </a:r>
            <a:r>
              <a:rPr lang="zh-CN" altLang="en-US" sz="2800" b="1" smtClean="0">
                <a:latin typeface="Times New Roman" pitchFamily="18" charset="0"/>
              </a:rPr>
              <a:t>）标准不统一，且多局限在一个国家的范围内</a:t>
            </a:r>
          </a:p>
          <a:p>
            <a:pPr eaLnBrk="1" hangingPunct="1">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a:t>
            </a:r>
            <a:r>
              <a:rPr lang="zh-CN" altLang="en-US" sz="2800" b="1" smtClean="0">
                <a:latin typeface="Times New Roman" pitchFamily="18" charset="0"/>
              </a:rPr>
              <a:t>北欧除外</a:t>
            </a:r>
            <a:r>
              <a:rPr lang="en-US" altLang="zh-CN" sz="2800" b="1" smtClean="0">
                <a:latin typeface="Times New Roman" pitchFamily="18" charset="0"/>
              </a:rPr>
              <a:t>)</a:t>
            </a:r>
            <a:r>
              <a:rPr lang="zh-CN" altLang="en-US" sz="2800" b="1" smtClean="0">
                <a:latin typeface="Times New Roman" pitchFamily="18" charset="0"/>
              </a:rPr>
              <a:t>；</a:t>
            </a:r>
          </a:p>
          <a:p>
            <a:pPr eaLnBrk="1" hangingPunct="1">
              <a:buFont typeface="Wingdings" pitchFamily="2" charset="2"/>
              <a:buNone/>
            </a:pPr>
            <a:r>
              <a:rPr lang="en-US" altLang="zh-CN" sz="2800" b="1" smtClean="0">
                <a:latin typeface="Times New Roman" pitchFamily="18" charset="0"/>
              </a:rPr>
              <a:t>6</a:t>
            </a:r>
            <a:r>
              <a:rPr lang="zh-CN" altLang="en-US" sz="2800" b="1" smtClean="0">
                <a:latin typeface="Times New Roman" pitchFamily="18" charset="0"/>
              </a:rPr>
              <a:t>）功能简单，用户带宽较窄，只能传输语音业</a:t>
            </a:r>
          </a:p>
          <a:p>
            <a:pPr eaLnBrk="1" hangingPunct="1">
              <a:buFont typeface="Wingdings" pitchFamily="2" charset="2"/>
              <a:buNone/>
            </a:pPr>
            <a:r>
              <a:rPr lang="zh-CN" altLang="en-US" sz="2800" b="1" smtClean="0">
                <a:latin typeface="Times New Roman" pitchFamily="18" charset="0"/>
              </a:rPr>
              <a:t>      务；</a:t>
            </a:r>
          </a:p>
          <a:p>
            <a:pPr eaLnBrk="1" hangingPunct="1">
              <a:buFont typeface="Wingdings" pitchFamily="2" charset="2"/>
              <a:buNone/>
            </a:pPr>
            <a:r>
              <a:rPr lang="en-US" altLang="zh-CN" sz="2800" b="1" smtClean="0">
                <a:latin typeface="Times New Roman" pitchFamily="18" charset="0"/>
              </a:rPr>
              <a:t>7</a:t>
            </a:r>
            <a:r>
              <a:rPr lang="zh-CN" altLang="en-US" sz="2800" b="1" smtClean="0">
                <a:latin typeface="Times New Roman" pitchFamily="18" charset="0"/>
              </a:rPr>
              <a:t>）网络覆盖区域有限，信号</a:t>
            </a:r>
            <a:r>
              <a:rPr lang="en-US" altLang="zh-CN" sz="2800" b="1" smtClean="0">
                <a:latin typeface="Times New Roman" pitchFamily="18" charset="0"/>
              </a:rPr>
              <a:t>(</a:t>
            </a:r>
            <a:r>
              <a:rPr lang="zh-CN" altLang="en-US" sz="2800" b="1" smtClean="0">
                <a:latin typeface="Times New Roman" pitchFamily="18" charset="0"/>
              </a:rPr>
              <a:t>服务</a:t>
            </a:r>
            <a:r>
              <a:rPr lang="en-US" altLang="zh-CN" sz="2800" b="1" smtClean="0">
                <a:latin typeface="Times New Roman" pitchFamily="18" charset="0"/>
              </a:rPr>
              <a:t>)</a:t>
            </a:r>
            <a:r>
              <a:rPr lang="zh-CN" altLang="en-US" sz="2800" b="1" smtClean="0">
                <a:latin typeface="Times New Roman" pitchFamily="18" charset="0"/>
              </a:rPr>
              <a:t>质量差；</a:t>
            </a:r>
          </a:p>
          <a:p>
            <a:pPr eaLnBrk="1" hangingPunct="1">
              <a:buFont typeface="Wingdings" pitchFamily="2" charset="2"/>
              <a:buNone/>
            </a:pPr>
            <a:r>
              <a:rPr lang="en-US" altLang="zh-CN" sz="2800" b="1" smtClean="0">
                <a:latin typeface="Times New Roman" pitchFamily="18" charset="0"/>
              </a:rPr>
              <a:t>8</a:t>
            </a:r>
            <a:r>
              <a:rPr lang="zh-CN" altLang="en-US" sz="2800" b="1" smtClean="0">
                <a:latin typeface="Times New Roman" pitchFamily="18" charset="0"/>
              </a:rPr>
              <a:t>）用户多为消费能力很强的高端用户，用户覆</a:t>
            </a:r>
          </a:p>
          <a:p>
            <a:pPr eaLnBrk="1" hangingPunct="1">
              <a:buFont typeface="Wingdings" pitchFamily="2" charset="2"/>
              <a:buNone/>
            </a:pPr>
            <a:r>
              <a:rPr lang="zh-CN" altLang="en-US" sz="2800" b="1" smtClean="0">
                <a:latin typeface="Times New Roman" pitchFamily="18" charset="0"/>
              </a:rPr>
              <a:t>      盖面较小。</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1G</a:t>
            </a:r>
            <a:r>
              <a:rPr lang="zh-CN" altLang="en-US" sz="4000" b="1" dirty="0" smtClean="0">
                <a:latin typeface="Times New Roman" pitchFamily="18" charset="0"/>
              </a:rPr>
              <a:t>主要系统</a:t>
            </a:r>
          </a:p>
        </p:txBody>
      </p:sp>
      <p:graphicFrame>
        <p:nvGraphicFramePr>
          <p:cNvPr id="216067" name="Group 3"/>
          <p:cNvGraphicFramePr>
            <a:graphicFrameLocks noGrp="1"/>
          </p:cNvGraphicFramePr>
          <p:nvPr>
            <p:ph type="tbl" idx="1"/>
          </p:nvPr>
        </p:nvGraphicFramePr>
        <p:xfrm>
          <a:off x="762000" y="2057400"/>
          <a:ext cx="7467600" cy="3868739"/>
        </p:xfrm>
        <a:graphic>
          <a:graphicData uri="http://schemas.openxmlformats.org/drawingml/2006/table">
            <a:tbl>
              <a:tblPr/>
              <a:tblGrid>
                <a:gridCol w="914400"/>
                <a:gridCol w="685800"/>
                <a:gridCol w="762000"/>
                <a:gridCol w="838200"/>
                <a:gridCol w="685800"/>
                <a:gridCol w="1143000"/>
                <a:gridCol w="1143000"/>
                <a:gridCol w="1295400"/>
              </a:tblGrid>
              <a:tr h="87471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outerShdw blurRad="38100" dist="38100" dir="2700000" algn="tl">
                              <a:srgbClr val="FFFFFF"/>
                            </a:outerShdw>
                          </a:effectLst>
                          <a:latin typeface="Arial" charset="0"/>
                          <a:ea typeface="宋体" pitchFamily="2" charset="-122"/>
                        </a:rPr>
                        <a:t> </a:t>
                      </a:r>
                      <a:r>
                        <a:rPr kumimoji="0" lang="zh-CN" altLang="en-US" sz="1800" b="1" i="0" u="none" strike="noStrike" cap="none" normalizeH="0" baseline="0" dirty="0" smtClean="0">
                          <a:ln>
                            <a:noFill/>
                          </a:ln>
                          <a:solidFill>
                            <a:schemeClr val="tx1"/>
                          </a:solidFill>
                          <a:effectLst>
                            <a:outerShdw blurRad="38100" dist="38100" dir="2700000" algn="tl">
                              <a:srgbClr val="FFFFFF"/>
                            </a:outerShdw>
                          </a:effectLst>
                          <a:latin typeface="Arial" charset="0"/>
                          <a:ea typeface="宋体" pitchFamily="2" charset="-122"/>
                        </a:rPr>
                        <a:t>制式</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引入     时间</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双工</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多址</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调制</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方式</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频谱位置</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a:t>
                      </a: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MHz</a:t>
                      </a: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信道带宽       （</a:t>
                      </a: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kHz</a:t>
                      </a: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 </a:t>
                      </a: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应用区域</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NTT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1979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400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800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日本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NMT-450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1981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450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470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北欧</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4</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国</a:t>
                      </a:r>
                      <a:r>
                        <a:rPr kumimoji="0" lang="zh-CN" altLang="en-US" sz="12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 </a:t>
                      </a:r>
                      <a:r>
                        <a:rPr kumimoji="0" lang="en-US" altLang="zh-CN" sz="1200" b="1" i="0" u="none" strike="noStrike" cap="none" normalizeH="0" baseline="3000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endParaRPr kumimoji="0" lang="en-US" altLang="zh-CN" sz="12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556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AMPS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1983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824</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894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30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北美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49212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ETACS</a:t>
                      </a:r>
                      <a:r>
                        <a:rPr kumimoji="0" lang="en-US" altLang="zh-CN" sz="1200" b="1" i="0" u="none" strike="noStrike" cap="none" normalizeH="0" baseline="30000" smtClean="0">
                          <a:ln>
                            <a:noFill/>
                          </a:ln>
                          <a:solidFill>
                            <a:schemeClr val="tx1"/>
                          </a:solidFill>
                          <a:effectLst>
                            <a:outerShdw blurRad="38100" dist="38100" dir="2700000" algn="tl">
                              <a:srgbClr val="FFFFFF"/>
                            </a:outerShdw>
                          </a:effectLst>
                          <a:latin typeface="Times New Roman" pitchFamily="18" charset="0"/>
                          <a:ea typeface="宋体" pitchFamily="2" charset="-122"/>
                        </a:rPr>
                        <a:t>2</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900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英国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5877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C-450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450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465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20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10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西德和葡萄牙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NMT-900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1986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890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960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12.5</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北欧</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4</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国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tr>
              <a:tr h="35877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JTACS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1988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860</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925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日本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NAMPS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1992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FDMA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FM</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824</a:t>
                      </a: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894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chemeClr val="tx1"/>
                          </a:solidFill>
                          <a:effectLst/>
                          <a:latin typeface="Times New Roman" pitchFamily="18" charset="0"/>
                          <a:ea typeface="宋体" pitchFamily="2" charset="-122"/>
                        </a:rPr>
                        <a:t>    10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Times New Roman" pitchFamily="18" charset="0"/>
                          <a:ea typeface="宋体" pitchFamily="2" charset="-122"/>
                        </a:rPr>
                        <a:t>    </a:t>
                      </a:r>
                      <a:r>
                        <a:rPr kumimoji="0" lang="zh-CN" altLang="en-US" sz="1200" b="1" i="0" u="none" strike="noStrike" cap="none" normalizeH="0" baseline="0" dirty="0" smtClean="0">
                          <a:ln>
                            <a:noFill/>
                          </a:ln>
                          <a:solidFill>
                            <a:schemeClr val="tx1"/>
                          </a:solidFill>
                          <a:effectLst/>
                          <a:latin typeface="Times New Roman" pitchFamily="18" charset="0"/>
                          <a:ea typeface="宋体" pitchFamily="2" charset="-122"/>
                        </a:rPr>
                        <a:t>北美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6168" name="Text Box 104"/>
          <p:cNvSpPr txBox="1">
            <a:spLocks noChangeArrowheads="1"/>
          </p:cNvSpPr>
          <p:nvPr/>
        </p:nvSpPr>
        <p:spPr bwMode="auto">
          <a:xfrm>
            <a:off x="838200" y="5943600"/>
            <a:ext cx="7620000" cy="779463"/>
          </a:xfrm>
          <a:prstGeom prst="rect">
            <a:avLst/>
          </a:prstGeom>
          <a:noFill/>
          <a:ln w="9525">
            <a:noFill/>
            <a:miter lim="800000"/>
            <a:headEnd/>
            <a:tailEnd/>
          </a:ln>
          <a:effectLst/>
        </p:spPr>
        <p:txBody>
          <a:bodyPr>
            <a:spAutoFit/>
          </a:bodyPr>
          <a:lstStyle/>
          <a:p>
            <a:pPr algn="l">
              <a:defRPr/>
            </a:pPr>
            <a:r>
              <a:rPr lang="en-US" altLang="zh-CN" baseline="30000" dirty="0">
                <a:solidFill>
                  <a:schemeClr val="tx1"/>
                </a:solidFill>
                <a:effectLst>
                  <a:outerShdw blurRad="38100" dist="38100" dir="2700000" algn="tl">
                    <a:srgbClr val="C0C0C0"/>
                  </a:outerShdw>
                </a:effectLst>
                <a:latin typeface="Times New Roman" pitchFamily="18" charset="0"/>
              </a:rPr>
              <a:t>1</a:t>
            </a:r>
            <a:r>
              <a:rPr lang="zh-CN" altLang="en-US" dirty="0">
                <a:solidFill>
                  <a:schemeClr val="tx1"/>
                </a:solidFill>
                <a:latin typeface="Times New Roman" pitchFamily="18" charset="0"/>
              </a:rPr>
              <a:t>注：指瑞典、挪威、丹麦和芬兰四国。</a:t>
            </a:r>
          </a:p>
          <a:p>
            <a:pPr algn="l">
              <a:defRPr/>
            </a:pPr>
            <a:r>
              <a:rPr lang="en-US" altLang="zh-CN" baseline="30000" dirty="0">
                <a:solidFill>
                  <a:schemeClr val="tx1"/>
                </a:solidFill>
                <a:effectLst>
                  <a:outerShdw blurRad="38100" dist="38100" dir="2700000" algn="tl">
                    <a:srgbClr val="C0C0C0"/>
                  </a:outerShdw>
                </a:effectLst>
                <a:latin typeface="Times New Roman" pitchFamily="18" charset="0"/>
              </a:rPr>
              <a:t>2</a:t>
            </a:r>
            <a:r>
              <a:rPr lang="zh-CN" altLang="en-US" dirty="0">
                <a:solidFill>
                  <a:schemeClr val="tx1"/>
                </a:solidFill>
                <a:latin typeface="Times New Roman" pitchFamily="18" charset="0"/>
              </a:rPr>
              <a:t>注：中国在</a:t>
            </a:r>
            <a:r>
              <a:rPr lang="en-US" altLang="zh-CN" dirty="0">
                <a:solidFill>
                  <a:schemeClr val="tx1"/>
                </a:solidFill>
                <a:latin typeface="Times New Roman" pitchFamily="18" charset="0"/>
              </a:rPr>
              <a:t>1980</a:t>
            </a:r>
            <a:r>
              <a:rPr lang="zh-CN" altLang="en-US" dirty="0">
                <a:solidFill>
                  <a:schemeClr val="tx1"/>
                </a:solidFill>
                <a:latin typeface="Times New Roman" pitchFamily="18" charset="0"/>
              </a:rPr>
              <a:t>年代末引入了</a:t>
            </a:r>
            <a:r>
              <a:rPr lang="en-US" altLang="zh-CN" dirty="0">
                <a:solidFill>
                  <a:schemeClr val="tx1"/>
                </a:solidFill>
                <a:latin typeface="Times New Roman" pitchFamily="18" charset="0"/>
              </a:rPr>
              <a:t>TACS</a:t>
            </a:r>
            <a:r>
              <a:rPr lang="zh-CN" altLang="en-US" dirty="0">
                <a:solidFill>
                  <a:schemeClr val="tx1"/>
                </a:solidFill>
                <a:latin typeface="Times New Roman" pitchFamily="18" charset="0"/>
              </a:rPr>
              <a:t>和</a:t>
            </a:r>
            <a:r>
              <a:rPr lang="en-US" altLang="zh-CN" dirty="0">
                <a:solidFill>
                  <a:schemeClr val="tx1"/>
                </a:solidFill>
                <a:latin typeface="Times New Roman" pitchFamily="18" charset="0"/>
              </a:rPr>
              <a:t>AMPS</a:t>
            </a:r>
            <a:r>
              <a:rPr lang="zh-CN" altLang="en-US" dirty="0">
                <a:solidFill>
                  <a:schemeClr val="tx1"/>
                </a:solidFill>
                <a:latin typeface="Times New Roman" pitchFamily="18" charset="0"/>
              </a:rPr>
              <a:t>。其中以</a:t>
            </a:r>
            <a:r>
              <a:rPr lang="en-US" altLang="zh-CN" dirty="0">
                <a:solidFill>
                  <a:schemeClr val="tx1"/>
                </a:solidFill>
                <a:latin typeface="Times New Roman" pitchFamily="18" charset="0"/>
              </a:rPr>
              <a:t>ETACS</a:t>
            </a:r>
            <a:r>
              <a:rPr lang="zh-CN" altLang="en-US" dirty="0">
                <a:solidFill>
                  <a:schemeClr val="tx1"/>
                </a:solidFill>
                <a:latin typeface="Times New Roman" pitchFamily="18" charset="0"/>
              </a:rPr>
              <a:t>系统居多。</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2G</a:t>
            </a:r>
            <a:r>
              <a:rPr lang="zh-CN" altLang="en-US" sz="4000" b="1" dirty="0" smtClean="0">
                <a:latin typeface="Times New Roman" pitchFamily="18" charset="0"/>
              </a:rPr>
              <a:t>数字蜂窝系统</a:t>
            </a:r>
          </a:p>
        </p:txBody>
      </p:sp>
      <p:sp>
        <p:nvSpPr>
          <p:cNvPr id="134147" name="Rectangle 3"/>
          <p:cNvSpPr>
            <a:spLocks noGrp="1" noChangeArrowheads="1"/>
          </p:cNvSpPr>
          <p:nvPr>
            <p:ph type="body" idx="1"/>
          </p:nvPr>
        </p:nvSpPr>
        <p:spPr>
          <a:xfrm>
            <a:off x="762000" y="2133600"/>
            <a:ext cx="7772400" cy="4267200"/>
          </a:xfrm>
        </p:spPr>
        <p:txBody>
          <a:bodyPr/>
          <a:lstStyle/>
          <a:p>
            <a:pPr eaLnBrk="1" hangingPunct="1">
              <a:lnSpc>
                <a:spcPct val="80000"/>
              </a:lnSpc>
            </a:pPr>
            <a:r>
              <a:rPr lang="zh-CN" altLang="en-US" sz="2800" b="1" smtClean="0">
                <a:latin typeface="Times New Roman" pitchFamily="18" charset="0"/>
              </a:rPr>
              <a:t>随着通信技术向数字化方向发展，出现了</a:t>
            </a:r>
            <a:r>
              <a:rPr lang="en-US" altLang="zh-CN" sz="2800" b="1" smtClean="0">
                <a:latin typeface="Times New Roman" pitchFamily="18" charset="0"/>
              </a:rPr>
              <a:t>2G</a:t>
            </a:r>
            <a:r>
              <a:rPr lang="zh-CN" altLang="en-US" sz="2800" b="1" smtClean="0">
                <a:latin typeface="Times New Roman" pitchFamily="18" charset="0"/>
              </a:rPr>
              <a:t>系</a:t>
            </a:r>
            <a:endParaRPr lang="en-US" altLang="zh-CN" sz="2800" b="1" smtClean="0">
              <a:latin typeface="Times New Roman" pitchFamily="18" charset="0"/>
            </a:endParaRPr>
          </a:p>
          <a:p>
            <a:pPr eaLnBrk="1" hangingPunct="1">
              <a:lnSpc>
                <a:spcPct val="80000"/>
              </a:lnSpc>
              <a:buFont typeface="Wingdings" pitchFamily="2" charset="2"/>
              <a:buNone/>
            </a:pPr>
            <a:r>
              <a:rPr lang="zh-CN" altLang="en-US" sz="2800" b="1" smtClean="0">
                <a:latin typeface="Times New Roman" pitchFamily="18" charset="0"/>
              </a:rPr>
              <a:t>统。相比较于</a:t>
            </a:r>
            <a:r>
              <a:rPr lang="en-US" altLang="zh-CN" sz="2800" b="1" smtClean="0">
                <a:latin typeface="Times New Roman" pitchFamily="18" charset="0"/>
              </a:rPr>
              <a:t>1G</a:t>
            </a:r>
            <a:r>
              <a:rPr lang="zh-CN" altLang="en-US" sz="2800" b="1" smtClean="0">
                <a:latin typeface="Times New Roman" pitchFamily="18" charset="0"/>
              </a:rPr>
              <a:t>系统，</a:t>
            </a:r>
            <a:r>
              <a:rPr lang="en-US" altLang="zh-CN" sz="2800" b="1" smtClean="0">
                <a:latin typeface="Times New Roman" pitchFamily="18" charset="0"/>
              </a:rPr>
              <a:t>2G</a:t>
            </a:r>
            <a:r>
              <a:rPr lang="zh-CN" altLang="en-US" sz="2800" b="1" smtClean="0">
                <a:latin typeface="Times New Roman" pitchFamily="18" charset="0"/>
              </a:rPr>
              <a:t>系统以数字传输、时</a:t>
            </a:r>
            <a:endParaRPr lang="en-US" altLang="zh-CN" sz="2800" b="1" smtClean="0">
              <a:latin typeface="Times New Roman" pitchFamily="18" charset="0"/>
            </a:endParaRPr>
          </a:p>
          <a:p>
            <a:pPr eaLnBrk="1" hangingPunct="1">
              <a:lnSpc>
                <a:spcPct val="80000"/>
              </a:lnSpc>
              <a:buFont typeface="Wingdings" pitchFamily="2" charset="2"/>
              <a:buNone/>
            </a:pPr>
            <a:r>
              <a:rPr lang="zh-CN" altLang="en-US" sz="2800" b="1" smtClean="0">
                <a:latin typeface="Times New Roman" pitchFamily="18" charset="0"/>
              </a:rPr>
              <a:t>分多址（</a:t>
            </a:r>
            <a:r>
              <a:rPr lang="en-US" altLang="zh-CN" sz="2800" b="1" smtClean="0">
                <a:latin typeface="Times New Roman" pitchFamily="18" charset="0"/>
              </a:rPr>
              <a:t>TDMA</a:t>
            </a:r>
            <a:r>
              <a:rPr lang="zh-CN" altLang="en-US" sz="2800" b="1" smtClean="0">
                <a:latin typeface="Times New Roman" pitchFamily="18" charset="0"/>
              </a:rPr>
              <a:t>）或者码分多址（</a:t>
            </a:r>
            <a:r>
              <a:rPr lang="en-US" altLang="zh-CN" sz="2800" b="1" smtClean="0">
                <a:latin typeface="Times New Roman" pitchFamily="18" charset="0"/>
              </a:rPr>
              <a:t>CDMA</a:t>
            </a:r>
            <a:r>
              <a:rPr lang="zh-CN" altLang="en-US" sz="2800" b="1" smtClean="0">
                <a:latin typeface="Times New Roman" pitchFamily="18" charset="0"/>
              </a:rPr>
              <a:t>）为主</a:t>
            </a:r>
            <a:endParaRPr lang="en-US" altLang="zh-CN" sz="2800" b="1" smtClean="0">
              <a:latin typeface="Times New Roman" pitchFamily="18" charset="0"/>
            </a:endParaRPr>
          </a:p>
          <a:p>
            <a:pPr eaLnBrk="1" hangingPunct="1">
              <a:lnSpc>
                <a:spcPct val="80000"/>
              </a:lnSpc>
              <a:buFont typeface="Wingdings" pitchFamily="2" charset="2"/>
              <a:buNone/>
            </a:pPr>
            <a:r>
              <a:rPr lang="zh-CN" altLang="en-US" sz="2800" b="1" smtClean="0">
                <a:latin typeface="Times New Roman" pitchFamily="18" charset="0"/>
              </a:rPr>
              <a:t>体技术。并制定了更加完善的呼叫处理和网络管</a:t>
            </a:r>
            <a:endParaRPr lang="en-US" altLang="zh-CN" sz="2800" b="1" smtClean="0">
              <a:latin typeface="Times New Roman" pitchFamily="18" charset="0"/>
            </a:endParaRPr>
          </a:p>
          <a:p>
            <a:pPr eaLnBrk="1" hangingPunct="1">
              <a:lnSpc>
                <a:spcPct val="80000"/>
              </a:lnSpc>
              <a:buFont typeface="Wingdings" pitchFamily="2" charset="2"/>
              <a:buNone/>
            </a:pPr>
            <a:r>
              <a:rPr lang="zh-CN" altLang="en-US" sz="2800" b="1" smtClean="0">
                <a:latin typeface="Times New Roman" pitchFamily="18" charset="0"/>
              </a:rPr>
              <a:t>理功能。</a:t>
            </a:r>
          </a:p>
          <a:p>
            <a:pPr eaLnBrk="1" hangingPunct="1">
              <a:lnSpc>
                <a:spcPct val="80000"/>
              </a:lnSpc>
            </a:pPr>
            <a:r>
              <a:rPr lang="zh-CN" altLang="en-US" sz="2800" b="1" smtClean="0">
                <a:latin typeface="Times New Roman" pitchFamily="18" charset="0"/>
              </a:rPr>
              <a:t>特征：均采用语音编码，</a:t>
            </a:r>
            <a:r>
              <a:rPr lang="en-US" altLang="zh-CN" sz="2800" b="1" smtClean="0">
                <a:latin typeface="Times New Roman" pitchFamily="18" charset="0"/>
              </a:rPr>
              <a:t>SIM</a:t>
            </a:r>
            <a:r>
              <a:rPr lang="zh-CN" altLang="en-US" sz="2800" b="1" smtClean="0">
                <a:latin typeface="Times New Roman" pitchFamily="18" charset="0"/>
              </a:rPr>
              <a:t>卡的引入，设备</a:t>
            </a:r>
          </a:p>
          <a:p>
            <a:pPr eaLnBrk="1" hangingPunct="1">
              <a:lnSpc>
                <a:spcPct val="80000"/>
              </a:lnSpc>
              <a:buFont typeface="Wingdings" pitchFamily="2" charset="2"/>
              <a:buNone/>
            </a:pPr>
            <a:r>
              <a:rPr lang="zh-CN" altLang="en-US" sz="2800" b="1" smtClean="0">
                <a:latin typeface="Times New Roman" pitchFamily="18" charset="0"/>
              </a:rPr>
              <a:t>    的小型化等等。</a:t>
            </a:r>
          </a:p>
          <a:p>
            <a:pPr eaLnBrk="1" hangingPunct="1">
              <a:lnSpc>
                <a:spcPct val="80000"/>
              </a:lnSpc>
            </a:pPr>
            <a:r>
              <a:rPr lang="zh-CN" altLang="en-US" sz="2800" b="1" smtClean="0">
                <a:latin typeface="Times New Roman" pitchFamily="18" charset="0"/>
              </a:rPr>
              <a:t>主要改善有以下方面：</a:t>
            </a:r>
          </a:p>
          <a:p>
            <a:pPr eaLnBrk="1" hangingPunct="1">
              <a:lnSpc>
                <a:spcPct val="80000"/>
              </a:lnSpc>
              <a:buFont typeface="Wingdings" pitchFamily="2" charset="2"/>
              <a:buNone/>
            </a:pPr>
            <a:r>
              <a:rPr lang="en-US" altLang="zh-CN" sz="2800" b="1" smtClean="0">
                <a:latin typeface="Times New Roman" pitchFamily="18" charset="0"/>
              </a:rPr>
              <a:t>1</a:t>
            </a:r>
            <a:r>
              <a:rPr lang="zh-CN" altLang="en-US" sz="2800" b="1" smtClean="0">
                <a:latin typeface="Times New Roman" pitchFamily="18" charset="0"/>
              </a:rPr>
              <a:t>）更高的频谱利用率，有利于提高系统容量；</a:t>
            </a:r>
          </a:p>
          <a:p>
            <a:pPr eaLnBrk="1" hangingPunct="1">
              <a:lnSpc>
                <a:spcPct val="80000"/>
              </a:lnSpc>
              <a:buFont typeface="Wingdings" pitchFamily="2" charset="2"/>
              <a:buNone/>
            </a:pPr>
            <a:r>
              <a:rPr lang="en-US" altLang="zh-CN" sz="2800" b="1" smtClean="0">
                <a:latin typeface="Times New Roman" pitchFamily="18" charset="0"/>
              </a:rPr>
              <a:t>2</a:t>
            </a:r>
            <a:r>
              <a:rPr lang="zh-CN" altLang="en-US" sz="2800" b="1" smtClean="0">
                <a:latin typeface="Times New Roman" pitchFamily="18" charset="0"/>
              </a:rPr>
              <a:t>）支持多种业务，可以支持数据业务；</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endParaRPr lang="zh-CN" altLang="zh-CN" smtClean="0"/>
          </a:p>
        </p:txBody>
      </p:sp>
      <p:sp>
        <p:nvSpPr>
          <p:cNvPr id="135171" name="Rectangle 3"/>
          <p:cNvSpPr>
            <a:spLocks noGrp="1" noChangeArrowheads="1"/>
          </p:cNvSpPr>
          <p:nvPr>
            <p:ph type="body" idx="1"/>
          </p:nvPr>
        </p:nvSpPr>
        <p:spPr>
          <a:xfrm>
            <a:off x="762000" y="2133600"/>
            <a:ext cx="7772400" cy="4114800"/>
          </a:xfrm>
        </p:spPr>
        <p:txBody>
          <a:bodyPr/>
          <a:lstStyle/>
          <a:p>
            <a:pPr eaLnBrk="1" hangingPunct="1">
              <a:buFont typeface="Wingdings" pitchFamily="2" charset="2"/>
              <a:buNone/>
            </a:pPr>
            <a:r>
              <a:rPr lang="en-US" altLang="zh-CN" sz="2800" b="1" smtClean="0">
                <a:latin typeface="Times New Roman" pitchFamily="18" charset="0"/>
              </a:rPr>
              <a:t>3</a:t>
            </a:r>
            <a:r>
              <a:rPr lang="zh-CN" altLang="en-US" sz="2800" b="1" smtClean="0">
                <a:latin typeface="Times New Roman" pitchFamily="18" charset="0"/>
              </a:rPr>
              <a:t>）采用电路交换和分组交换；</a:t>
            </a:r>
          </a:p>
          <a:p>
            <a:pPr eaLnBrk="1" hangingPunct="1">
              <a:buFont typeface="Wingdings" pitchFamily="2" charset="2"/>
              <a:buNone/>
            </a:pPr>
            <a:r>
              <a:rPr lang="en-US" altLang="zh-CN" sz="2800" b="1" smtClean="0">
                <a:latin typeface="Times New Roman" pitchFamily="18" charset="0"/>
              </a:rPr>
              <a:t>4</a:t>
            </a:r>
            <a:r>
              <a:rPr lang="zh-CN" altLang="en-US" sz="2800" b="1" smtClean="0">
                <a:latin typeface="Times New Roman" pitchFamily="18" charset="0"/>
              </a:rPr>
              <a:t>）支持国际漫游；</a:t>
            </a:r>
          </a:p>
          <a:p>
            <a:pPr eaLnBrk="1" hangingPunct="1">
              <a:buFont typeface="Wingdings" pitchFamily="2" charset="2"/>
              <a:buNone/>
            </a:pPr>
            <a:r>
              <a:rPr lang="en-US" altLang="zh-CN" sz="2800" b="1" smtClean="0">
                <a:latin typeface="Times New Roman" pitchFamily="18" charset="0"/>
              </a:rPr>
              <a:t>5</a:t>
            </a:r>
            <a:r>
              <a:rPr lang="zh-CN" altLang="en-US" sz="2800" b="1" smtClean="0">
                <a:latin typeface="Times New Roman" pitchFamily="18" charset="0"/>
              </a:rPr>
              <a:t>）具备鉴权和加密功能，提高了系统的安全性。</a:t>
            </a:r>
          </a:p>
          <a:p>
            <a:pPr eaLnBrk="1" hangingPunct="1">
              <a:buFont typeface="Wingdings" pitchFamily="2" charset="2"/>
              <a:buNone/>
            </a:pPr>
            <a:r>
              <a:rPr lang="en-US" altLang="zh-CN" sz="2800" b="1" smtClean="0">
                <a:latin typeface="Times New Roman" pitchFamily="18" charset="0"/>
              </a:rPr>
              <a:t>6</a:t>
            </a:r>
            <a:r>
              <a:rPr lang="zh-CN" altLang="en-US" sz="2800" b="1" smtClean="0">
                <a:latin typeface="Times New Roman" pitchFamily="18" charset="0"/>
              </a:rPr>
              <a:t>）其中的</a:t>
            </a:r>
            <a:r>
              <a:rPr lang="en-US" altLang="zh-CN" sz="2800" b="1" smtClean="0">
                <a:latin typeface="Times New Roman" pitchFamily="18" charset="0"/>
              </a:rPr>
              <a:t>CDMA</a:t>
            </a:r>
            <a:r>
              <a:rPr lang="zh-CN" altLang="en-US" sz="2800" b="1" smtClean="0">
                <a:latin typeface="Times New Roman" pitchFamily="18" charset="0"/>
              </a:rPr>
              <a:t>系统由于采用了直接序列扩频</a:t>
            </a:r>
          </a:p>
          <a:p>
            <a:pPr eaLnBrk="1" hangingPunct="1">
              <a:buFont typeface="Wingdings" pitchFamily="2" charset="2"/>
              <a:buNone/>
            </a:pPr>
            <a:r>
              <a:rPr lang="zh-CN" altLang="en-US" sz="2800" b="1" smtClean="0">
                <a:latin typeface="Times New Roman" pitchFamily="18" charset="0"/>
              </a:rPr>
              <a:t>      技术，在蜂窝组网和提高系统容量方面更具</a:t>
            </a:r>
          </a:p>
          <a:p>
            <a:pPr eaLnBrk="1" hangingPunct="1">
              <a:buFont typeface="Wingdings" pitchFamily="2" charset="2"/>
              <a:buNone/>
            </a:pPr>
            <a:r>
              <a:rPr lang="zh-CN" altLang="en-US" sz="2800" b="1" smtClean="0">
                <a:latin typeface="Times New Roman" pitchFamily="18" charset="0"/>
              </a:rPr>
              <a:t>      有突出的优势。</a:t>
            </a:r>
          </a:p>
          <a:p>
            <a:pPr eaLnBrk="1" hangingPunct="1">
              <a:buFont typeface="Wingdings" pitchFamily="2" charset="2"/>
              <a:buNone/>
            </a:pPr>
            <a:r>
              <a:rPr lang="zh-CN" altLang="en-US" sz="2800" smtClean="0">
                <a:latin typeface="Times New Roman" pitchFamily="18" charset="0"/>
              </a:rPr>
              <a:t>    </a:t>
            </a:r>
          </a:p>
          <a:p>
            <a:pPr eaLnBrk="1" hangingPunct="1">
              <a:buFont typeface="Wingdings" pitchFamily="2" charset="2"/>
              <a:buNone/>
            </a:pPr>
            <a:endParaRPr lang="en-US" altLang="zh-CN"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2G</a:t>
            </a:r>
            <a:r>
              <a:rPr lang="zh-CN" altLang="en-US" sz="4000" b="1" dirty="0" smtClean="0">
                <a:latin typeface="Times New Roman" pitchFamily="18" charset="0"/>
              </a:rPr>
              <a:t>主要系统</a:t>
            </a:r>
          </a:p>
        </p:txBody>
      </p:sp>
      <p:graphicFrame>
        <p:nvGraphicFramePr>
          <p:cNvPr id="222211" name="Group 3"/>
          <p:cNvGraphicFramePr>
            <a:graphicFrameLocks noGrp="1"/>
          </p:cNvGraphicFramePr>
          <p:nvPr>
            <p:ph idx="1"/>
          </p:nvPr>
        </p:nvGraphicFramePr>
        <p:xfrm>
          <a:off x="762000" y="2133600"/>
          <a:ext cx="8001000" cy="4031299"/>
        </p:xfrm>
        <a:graphic>
          <a:graphicData uri="http://schemas.openxmlformats.org/drawingml/2006/table">
            <a:tbl>
              <a:tblPr/>
              <a:tblGrid>
                <a:gridCol w="1019175"/>
                <a:gridCol w="695325"/>
                <a:gridCol w="876300"/>
                <a:gridCol w="838200"/>
                <a:gridCol w="963613"/>
                <a:gridCol w="1398587"/>
                <a:gridCol w="914400"/>
                <a:gridCol w="1295400"/>
              </a:tblGrid>
              <a:tr h="114300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outerShdw blurRad="38100" dist="38100" dir="2700000" algn="tl">
                              <a:srgbClr val="FFFFFF"/>
                            </a:outerShdw>
                          </a:effectLst>
                          <a:latin typeface="Arial" charset="0"/>
                          <a:ea typeface="宋体" pitchFamily="2" charset="-122"/>
                        </a:rPr>
                        <a:t> </a:t>
                      </a:r>
                      <a:r>
                        <a:rPr kumimoji="0" lang="zh-CN" altLang="en-US" sz="1800" b="1" i="0" u="none" strike="noStrike" cap="none" normalizeH="0" baseline="0" dirty="0" smtClean="0">
                          <a:ln>
                            <a:noFill/>
                          </a:ln>
                          <a:solidFill>
                            <a:schemeClr val="tx1"/>
                          </a:solidFill>
                          <a:effectLst>
                            <a:outerShdw blurRad="38100" dist="38100" dir="2700000" algn="tl">
                              <a:srgbClr val="FFFFFF"/>
                            </a:outerShdw>
                          </a:effectLst>
                          <a:latin typeface="Arial" charset="0"/>
                          <a:ea typeface="宋体" pitchFamily="2" charset="-122"/>
                        </a:rPr>
                        <a:t>制式</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引入     时间</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双工</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多址</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调制</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方式</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频谱位置</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   </a:t>
                      </a: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(MHz)</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信道</a:t>
                      </a:r>
                    </a:p>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   带宽            </a:t>
                      </a: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(kHz)</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 </a:t>
                      </a:r>
                      <a:r>
                        <a:rPr kumimoji="0" lang="zh-CN" altLang="en-US" sz="1800" b="1" i="0" u="none" strike="noStrike" cap="none" normalizeH="0" baseline="0" smtClean="0">
                          <a:ln>
                            <a:noFill/>
                          </a:ln>
                          <a:solidFill>
                            <a:schemeClr val="tx1"/>
                          </a:solidFill>
                          <a:effectLst>
                            <a:outerShdw blurRad="38100" dist="38100" dir="2700000" algn="tl">
                              <a:srgbClr val="FFFFFF"/>
                            </a:outerShdw>
                          </a:effectLst>
                          <a:latin typeface="Arial" charset="0"/>
                          <a:ea typeface="宋体" pitchFamily="2" charset="-122"/>
                        </a:rPr>
                        <a:t>应用区域</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37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GSM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1990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TDMA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GMSK</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890</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960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200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全球</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USDC</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1991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TDMA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l-GR"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π</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DQPSK</a:t>
                      </a:r>
                      <a:endParaRPr kumimoji="0" lang="en-US" altLang="zh-CN" sz="1600" b="1" i="0" u="none" strike="noStrike" cap="none" normalizeH="0" baseline="0" smtClean="0">
                        <a:ln>
                          <a:noFill/>
                        </a:ln>
                        <a:solidFill>
                          <a:schemeClr val="tx1"/>
                        </a:solidFill>
                        <a:effectLst/>
                        <a:latin typeface="Times New Roman" pitchFamily="18" charset="0"/>
                        <a:ea typeface="宋体"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824</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894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30</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北美等</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2150">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Times New Roman" pitchFamily="18" charset="0"/>
                          <a:ea typeface="宋体" pitchFamily="2" charset="-122"/>
                        </a:rPr>
                        <a:t>    IS-95</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1993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CDMA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正交扩频</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BPSK</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824</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894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1250</a:t>
                      </a:r>
                      <a:r>
                        <a:rPr kumimoji="0" lang="en-US" altLang="zh-CN" sz="1600" b="1" i="0" u="none" strike="noStrike" cap="none" normalizeH="0" baseline="3000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r>
                        <a:rPr kumimoji="0" lang="en-US" altLang="zh-CN" sz="16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北美、韩国、日本、中国等 </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373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PDC</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1993</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FDD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TDMA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l-GR"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π</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p>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DQPSK</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810</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1510</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25 </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1600" b="1" i="0" u="none" strike="noStrike" cap="none" normalizeH="0" baseline="0" smtClean="0">
                          <a:ln>
                            <a:noFill/>
                          </a:ln>
                          <a:solidFill>
                            <a:schemeClr val="tx1"/>
                          </a:solidFill>
                          <a:effectLst/>
                          <a:latin typeface="Times New Roman" pitchFamily="18" charset="0"/>
                          <a:ea typeface="宋体" pitchFamily="2" charset="-122"/>
                        </a:rPr>
                        <a:t>日本</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2268" name="Text Box 60"/>
          <p:cNvSpPr txBox="1">
            <a:spLocks noChangeArrowheads="1"/>
          </p:cNvSpPr>
          <p:nvPr/>
        </p:nvSpPr>
        <p:spPr bwMode="auto">
          <a:xfrm>
            <a:off x="762000" y="6172200"/>
            <a:ext cx="8001000" cy="366713"/>
          </a:xfrm>
          <a:prstGeom prst="rect">
            <a:avLst/>
          </a:prstGeom>
          <a:noFill/>
          <a:ln w="9525">
            <a:noFill/>
            <a:miter lim="800000"/>
            <a:headEnd/>
            <a:tailEnd/>
          </a:ln>
          <a:effectLst/>
        </p:spPr>
        <p:txBody>
          <a:bodyPr>
            <a:spAutoFit/>
          </a:bodyPr>
          <a:lstStyle/>
          <a:p>
            <a:pPr algn="l">
              <a:defRPr/>
            </a:pPr>
            <a:r>
              <a:rPr lang="en-US" altLang="zh-CN" baseline="30000">
                <a:solidFill>
                  <a:schemeClr val="tx1"/>
                </a:solidFill>
                <a:effectLst>
                  <a:outerShdw blurRad="38100" dist="38100" dir="2700000" algn="tl">
                    <a:srgbClr val="C0C0C0"/>
                  </a:outerShdw>
                </a:effectLst>
                <a:latin typeface="Times New Roman" pitchFamily="18" charset="0"/>
              </a:rPr>
              <a:t>1</a:t>
            </a:r>
            <a:r>
              <a:rPr lang="zh-CN" altLang="en-US">
                <a:solidFill>
                  <a:schemeClr val="tx1"/>
                </a:solidFill>
                <a:latin typeface="Times New Roman" pitchFamily="18" charset="0"/>
              </a:rPr>
              <a:t>注：由于采用了扩频技术，</a:t>
            </a:r>
            <a:r>
              <a:rPr lang="en-US" altLang="zh-CN">
                <a:solidFill>
                  <a:schemeClr val="tx1"/>
                </a:solidFill>
                <a:latin typeface="Times New Roman" pitchFamily="18" charset="0"/>
              </a:rPr>
              <a:t>IS</a:t>
            </a:r>
            <a:r>
              <a:rPr lang="zh-CN" altLang="en-US">
                <a:solidFill>
                  <a:schemeClr val="tx1"/>
                </a:solidFill>
                <a:latin typeface="Times New Roman" pitchFamily="18" charset="0"/>
              </a:rPr>
              <a:t>－</a:t>
            </a:r>
            <a:r>
              <a:rPr lang="en-US" altLang="zh-CN">
                <a:solidFill>
                  <a:schemeClr val="tx1"/>
                </a:solidFill>
                <a:latin typeface="Times New Roman" pitchFamily="18" charset="0"/>
              </a:rPr>
              <a:t>95 CDMA</a:t>
            </a:r>
            <a:r>
              <a:rPr lang="zh-CN" altLang="en-US">
                <a:solidFill>
                  <a:schemeClr val="tx1"/>
                </a:solidFill>
                <a:latin typeface="Times New Roman" pitchFamily="18" charset="0"/>
              </a:rPr>
              <a:t>系统的信道带宽要宽得多。</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endParaRPr lang="zh-CN" altLang="zh-CN" smtClean="0"/>
          </a:p>
        </p:txBody>
      </p:sp>
      <p:sp>
        <p:nvSpPr>
          <p:cNvPr id="112643" name="Rectangle 3"/>
          <p:cNvSpPr>
            <a:spLocks noGrp="1" noChangeArrowheads="1"/>
          </p:cNvSpPr>
          <p:nvPr>
            <p:ph type="body" idx="1"/>
          </p:nvPr>
        </p:nvSpPr>
        <p:spPr>
          <a:xfrm>
            <a:off x="762000" y="1905000"/>
            <a:ext cx="8077200" cy="4800600"/>
          </a:xfrm>
        </p:spPr>
        <p:txBody>
          <a:bodyPr/>
          <a:lstStyle/>
          <a:p>
            <a:pPr eaLnBrk="1" hangingPunct="1">
              <a:lnSpc>
                <a:spcPct val="80000"/>
              </a:lnSpc>
              <a:buFont typeface="Wingdings" pitchFamily="2" charset="2"/>
              <a:buNone/>
              <a:defRPr/>
            </a:pPr>
            <a:r>
              <a:rPr lang="en-US" altLang="zh-CN" sz="2800" b="1" dirty="0" smtClean="0">
                <a:latin typeface="Times New Roman" pitchFamily="18" charset="0"/>
              </a:rPr>
              <a:t>4.</a:t>
            </a:r>
            <a:r>
              <a:rPr lang="zh-CN" altLang="en-US" sz="2800" b="1" dirty="0" smtClean="0">
                <a:latin typeface="Times New Roman" pitchFamily="18" charset="0"/>
              </a:rPr>
              <a:t>电波传播的主要类型：</a:t>
            </a:r>
          </a:p>
          <a:p>
            <a:pPr eaLnBrk="1" hangingPunct="1">
              <a:lnSpc>
                <a:spcPct val="80000"/>
              </a:lnSpc>
              <a:buFont typeface="Wingdings" pitchFamily="2" charset="2"/>
              <a:buNone/>
              <a:defRPr/>
            </a:pPr>
            <a:r>
              <a:rPr lang="zh-CN" altLang="en-US" sz="2800" b="1" dirty="0" smtClean="0">
                <a:latin typeface="Times New Roman" pitchFamily="18" charset="0"/>
              </a:rPr>
              <a:t>   </a:t>
            </a:r>
            <a:r>
              <a:rPr lang="en-US" altLang="zh-CN" sz="2800" b="1" dirty="0" smtClean="0">
                <a:latin typeface="Times New Roman" pitchFamily="18" charset="0"/>
              </a:rPr>
              <a:t>1</a:t>
            </a:r>
            <a:r>
              <a:rPr lang="zh-CN" altLang="en-US" sz="2800" b="1" dirty="0" smtClean="0">
                <a:latin typeface="Times New Roman" pitchFamily="18" charset="0"/>
              </a:rPr>
              <a:t>）地波（地表面波）传播。低频（长波）、中频（中波）电波的主要传播形式；</a:t>
            </a:r>
          </a:p>
          <a:p>
            <a:pPr eaLnBrk="1" hangingPunct="1">
              <a:lnSpc>
                <a:spcPct val="80000"/>
              </a:lnSpc>
              <a:buFont typeface="Wingdings" pitchFamily="2" charset="2"/>
              <a:buNone/>
              <a:defRPr/>
            </a:pPr>
            <a:r>
              <a:rPr lang="zh-CN" altLang="en-US" sz="2800" b="1" dirty="0" smtClean="0">
                <a:latin typeface="Times New Roman" pitchFamily="18" charset="0"/>
              </a:rPr>
              <a:t>   </a:t>
            </a:r>
            <a:r>
              <a:rPr lang="en-US" altLang="zh-CN" sz="2800" b="1" dirty="0" smtClean="0">
                <a:latin typeface="Times New Roman" pitchFamily="18" charset="0"/>
              </a:rPr>
              <a:t>2</a:t>
            </a:r>
            <a:r>
              <a:rPr lang="zh-CN" altLang="en-US" sz="2800" b="1" dirty="0" smtClean="0">
                <a:latin typeface="Times New Roman" pitchFamily="18" charset="0"/>
              </a:rPr>
              <a:t>）天波（电离层）传播。高频（短波）电波的传播形式；</a:t>
            </a:r>
          </a:p>
          <a:p>
            <a:pPr eaLnBrk="1" hangingPunct="1">
              <a:lnSpc>
                <a:spcPct val="80000"/>
              </a:lnSpc>
              <a:buFont typeface="Wingdings" pitchFamily="2" charset="2"/>
              <a:buNone/>
              <a:defRPr/>
            </a:pPr>
            <a:r>
              <a:rPr lang="zh-CN" altLang="en-US" sz="2800" b="1" dirty="0" smtClean="0">
                <a:latin typeface="Times New Roman" pitchFamily="18" charset="0"/>
              </a:rPr>
              <a:t>   </a:t>
            </a:r>
            <a:r>
              <a:rPr lang="en-US" altLang="zh-CN" sz="2800" b="1" dirty="0" smtClean="0">
                <a:solidFill>
                  <a:schemeClr val="hlink"/>
                </a:solidFill>
                <a:effectLst>
                  <a:outerShdw blurRad="38100" dist="38100" dir="2700000" algn="tl">
                    <a:srgbClr val="000000"/>
                  </a:outerShdw>
                </a:effectLst>
                <a:latin typeface="Times New Roman" pitchFamily="18" charset="0"/>
              </a:rPr>
              <a:t>3</a:t>
            </a:r>
            <a:r>
              <a:rPr lang="zh-CN" altLang="en-US" sz="2800" b="1" dirty="0" smtClean="0">
                <a:solidFill>
                  <a:schemeClr val="hlink"/>
                </a:solidFill>
                <a:effectLst>
                  <a:outerShdw blurRad="38100" dist="38100" dir="2700000" algn="tl">
                    <a:srgbClr val="000000"/>
                  </a:outerShdw>
                </a:effectLst>
                <a:latin typeface="Times New Roman" pitchFamily="18" charset="0"/>
              </a:rPr>
              <a:t>）视距（</a:t>
            </a:r>
            <a:r>
              <a:rPr lang="en-US" altLang="zh-CN" sz="2800" b="1" dirty="0" smtClean="0">
                <a:solidFill>
                  <a:schemeClr val="hlink"/>
                </a:solidFill>
                <a:effectLst>
                  <a:outerShdw blurRad="38100" dist="38100" dir="2700000" algn="tl">
                    <a:srgbClr val="000000"/>
                  </a:outerShdw>
                </a:effectLst>
                <a:latin typeface="Times New Roman" pitchFamily="18" charset="0"/>
              </a:rPr>
              <a:t>LOS</a:t>
            </a:r>
            <a:r>
              <a:rPr lang="zh-CN" altLang="en-US" sz="2800" b="1" dirty="0" smtClean="0">
                <a:solidFill>
                  <a:schemeClr val="hlink"/>
                </a:solidFill>
                <a:effectLst>
                  <a:outerShdw blurRad="38100" dist="38100" dir="2700000" algn="tl">
                    <a:srgbClr val="000000"/>
                  </a:outerShdw>
                </a:effectLst>
                <a:latin typeface="Times New Roman" pitchFamily="18" charset="0"/>
              </a:rPr>
              <a:t>，</a:t>
            </a:r>
            <a:r>
              <a:rPr lang="en-US" altLang="zh-CN" sz="2800" b="1" dirty="0" smtClean="0">
                <a:solidFill>
                  <a:schemeClr val="hlink"/>
                </a:solidFill>
                <a:effectLst>
                  <a:outerShdw blurRad="38100" dist="38100" dir="2700000" algn="tl">
                    <a:srgbClr val="000000"/>
                  </a:outerShdw>
                </a:effectLst>
                <a:latin typeface="Times New Roman" pitchFamily="18" charset="0"/>
              </a:rPr>
              <a:t>Line Of Sight</a:t>
            </a:r>
            <a:r>
              <a:rPr lang="zh-CN" altLang="en-US" sz="2800" b="1" dirty="0" smtClean="0">
                <a:solidFill>
                  <a:schemeClr val="hlink"/>
                </a:solidFill>
                <a:effectLst>
                  <a:outerShdw blurRad="38100" dist="38100" dir="2700000" algn="tl">
                    <a:srgbClr val="000000"/>
                  </a:outerShdw>
                </a:effectLst>
                <a:latin typeface="Times New Roman" pitchFamily="18" charset="0"/>
              </a:rPr>
              <a:t>）传播：指电波在发射天线和接收天线相互“看”得见的视线距离内传播。又称为直接波传播。超短波（米波）和微波频段电波的主要传播形式。</a:t>
            </a:r>
          </a:p>
          <a:p>
            <a:pPr eaLnBrk="1" hangingPunct="1">
              <a:lnSpc>
                <a:spcPct val="80000"/>
              </a:lnSpc>
              <a:buFont typeface="Wingdings" pitchFamily="2" charset="2"/>
              <a:buNone/>
              <a:defRPr/>
            </a:pPr>
            <a:r>
              <a:rPr lang="zh-CN" altLang="en-US" sz="2800" b="1" dirty="0" smtClean="0">
                <a:latin typeface="Times New Roman" pitchFamily="18" charset="0"/>
              </a:rPr>
              <a:t>   </a:t>
            </a:r>
            <a:r>
              <a:rPr lang="en-US" altLang="zh-CN" sz="2800" b="1" dirty="0" smtClean="0">
                <a:latin typeface="Times New Roman" pitchFamily="18" charset="0"/>
              </a:rPr>
              <a:t>4</a:t>
            </a:r>
            <a:r>
              <a:rPr lang="zh-CN" altLang="en-US" sz="2800" b="1" dirty="0" smtClean="0">
                <a:latin typeface="Times New Roman" pitchFamily="18" charset="0"/>
              </a:rPr>
              <a:t>）散射传播：电波经对流层（平均距地面</a:t>
            </a:r>
            <a:r>
              <a:rPr lang="en-US" altLang="zh-CN" sz="2800" b="1" dirty="0" smtClean="0">
                <a:latin typeface="Times New Roman" pitchFamily="18" charset="0"/>
              </a:rPr>
              <a:t>10km</a:t>
            </a:r>
            <a:r>
              <a:rPr lang="zh-CN" altLang="en-US" sz="2800" b="1" dirty="0" smtClean="0">
                <a:latin typeface="Times New Roman" pitchFamily="18" charset="0"/>
              </a:rPr>
              <a:t>）和电离层（</a:t>
            </a:r>
            <a:r>
              <a:rPr lang="en-US" altLang="zh-CN" sz="2800" b="1" dirty="0" smtClean="0">
                <a:latin typeface="Times New Roman" pitchFamily="18" charset="0"/>
              </a:rPr>
              <a:t>50~500km</a:t>
            </a:r>
            <a:r>
              <a:rPr lang="zh-CN" altLang="en-US" sz="2800" b="1" dirty="0" smtClean="0">
                <a:latin typeface="Times New Roman" pitchFamily="18" charset="0"/>
              </a:rPr>
              <a:t>）中的不均匀分布介质散射至接收点。超视距传播。</a:t>
            </a:r>
            <a:endParaRPr lang="en-US" altLang="zh-CN" sz="2800" b="1" dirty="0" smtClean="0">
              <a:latin typeface="Times New Roman" pitchFamily="18" charset="0"/>
            </a:endParaRPr>
          </a:p>
          <a:p>
            <a:pPr eaLnBrk="1" hangingPunct="1">
              <a:lnSpc>
                <a:spcPct val="80000"/>
              </a:lnSpc>
              <a:buFont typeface="Wingdings" pitchFamily="2" charset="2"/>
              <a:buNone/>
              <a:defRPr/>
            </a:pPr>
            <a:r>
              <a:rPr lang="en-US" altLang="zh-CN" sz="2800" b="1" dirty="0" smtClean="0">
                <a:latin typeface="Times New Roman" pitchFamily="18" charset="0"/>
              </a:rPr>
              <a:t>   5</a:t>
            </a:r>
            <a:r>
              <a:rPr lang="zh-CN" altLang="en-US" sz="2800" b="1" dirty="0" smtClean="0">
                <a:latin typeface="Times New Roman" pitchFamily="18" charset="0"/>
              </a:rPr>
              <a:t>）波导传播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sz="4000" b="1" dirty="0" smtClean="0">
                <a:latin typeface="Times New Roman" pitchFamily="18" charset="0"/>
              </a:rPr>
              <a:t>教材</a:t>
            </a:r>
            <a:r>
              <a:rPr lang="en-US" altLang="zh-CN" sz="4000" b="1" dirty="0" smtClean="0">
                <a:latin typeface="Times New Roman" pitchFamily="18" charset="0"/>
              </a:rPr>
              <a:t>pp18</a:t>
            </a:r>
            <a:r>
              <a:rPr lang="zh-CN" altLang="en-US" sz="4000" b="1" dirty="0" smtClean="0">
                <a:latin typeface="Times New Roman" pitchFamily="18" charset="0"/>
              </a:rPr>
              <a:t>表</a:t>
            </a:r>
            <a:r>
              <a:rPr lang="en-US" altLang="zh-CN" sz="4000" b="1" dirty="0" smtClean="0">
                <a:latin typeface="Times New Roman" pitchFamily="18" charset="0"/>
              </a:rPr>
              <a:t>2.1</a:t>
            </a:r>
          </a:p>
        </p:txBody>
      </p:sp>
      <p:pic>
        <p:nvPicPr>
          <p:cNvPr id="137219" name="Picture 3"/>
          <p:cNvPicPr>
            <a:picLocks noChangeAspect="1" noChangeArrowheads="1"/>
          </p:cNvPicPr>
          <p:nvPr/>
        </p:nvPicPr>
        <p:blipFill>
          <a:blip r:embed="rId3" cstate="print"/>
          <a:srcRect/>
          <a:stretch>
            <a:fillRect/>
          </a:stretch>
        </p:blipFill>
        <p:spPr bwMode="auto">
          <a:xfrm>
            <a:off x="762000" y="2133600"/>
            <a:ext cx="792480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2G</a:t>
            </a:r>
            <a:r>
              <a:rPr lang="zh-CN" altLang="en-US" sz="4000" b="1" dirty="0" smtClean="0">
                <a:latin typeface="Times New Roman" pitchFamily="18" charset="0"/>
              </a:rPr>
              <a:t>向</a:t>
            </a:r>
            <a:r>
              <a:rPr lang="en-US" altLang="zh-CN" sz="4000" b="1" dirty="0" smtClean="0">
                <a:latin typeface="Times New Roman" pitchFamily="18" charset="0"/>
              </a:rPr>
              <a:t>3G</a:t>
            </a:r>
            <a:r>
              <a:rPr lang="zh-CN" altLang="en-US" sz="4000" b="1" dirty="0" smtClean="0">
                <a:latin typeface="Times New Roman" pitchFamily="18" charset="0"/>
              </a:rPr>
              <a:t>的演进</a:t>
            </a:r>
          </a:p>
        </p:txBody>
      </p:sp>
      <p:pic>
        <p:nvPicPr>
          <p:cNvPr id="138243" name="Picture 3" descr="2-3"/>
          <p:cNvPicPr>
            <a:picLocks noChangeAspect="1" noChangeArrowheads="1"/>
          </p:cNvPicPr>
          <p:nvPr/>
        </p:nvPicPr>
        <p:blipFill>
          <a:blip r:embed="rId3" cstate="print"/>
          <a:srcRect/>
          <a:stretch>
            <a:fillRect/>
          </a:stretch>
        </p:blipFill>
        <p:spPr bwMode="auto">
          <a:xfrm>
            <a:off x="990600" y="2057400"/>
            <a:ext cx="7239000"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3G</a:t>
            </a:r>
            <a:r>
              <a:rPr lang="zh-CN" altLang="en-US" sz="4000" b="1" dirty="0" smtClean="0">
                <a:latin typeface="Times New Roman" pitchFamily="18" charset="0"/>
              </a:rPr>
              <a:t>的目标</a:t>
            </a:r>
          </a:p>
        </p:txBody>
      </p:sp>
      <p:sp>
        <p:nvSpPr>
          <p:cNvPr id="139267" name="Rectangle 3"/>
          <p:cNvSpPr>
            <a:spLocks noGrp="1" noChangeArrowheads="1"/>
          </p:cNvSpPr>
          <p:nvPr>
            <p:ph type="body" idx="1"/>
          </p:nvPr>
        </p:nvSpPr>
        <p:spPr>
          <a:xfrm>
            <a:off x="685800" y="2057400"/>
            <a:ext cx="8077200" cy="4572000"/>
          </a:xfrm>
        </p:spPr>
        <p:txBody>
          <a:bodyPr/>
          <a:lstStyle/>
          <a:p>
            <a:pPr eaLnBrk="1" hangingPunct="1">
              <a:lnSpc>
                <a:spcPct val="80000"/>
              </a:lnSpc>
              <a:buFont typeface="Wingdings" pitchFamily="2" charset="2"/>
              <a:buNone/>
            </a:pPr>
            <a:r>
              <a:rPr lang="en-US" altLang="zh-CN" sz="2800" b="1" smtClean="0">
                <a:latin typeface="Times New Roman" pitchFamily="18" charset="0"/>
              </a:rPr>
              <a:t>1</a:t>
            </a:r>
            <a:r>
              <a:rPr lang="zh-CN" altLang="en-US" sz="2800" b="1" smtClean="0">
                <a:latin typeface="Times New Roman" pitchFamily="18" charset="0"/>
              </a:rPr>
              <a:t>）全球普及和全球无缝漫游的系统：第二代移</a:t>
            </a:r>
          </a:p>
          <a:p>
            <a:pPr eaLnBrk="1" hangingPunct="1">
              <a:lnSpc>
                <a:spcPct val="80000"/>
              </a:lnSpc>
              <a:buFont typeface="Wingdings" pitchFamily="2" charset="2"/>
              <a:buNone/>
            </a:pPr>
            <a:r>
              <a:rPr lang="zh-CN" altLang="en-US" sz="2800" b="1" smtClean="0">
                <a:latin typeface="Times New Roman" pitchFamily="18" charset="0"/>
              </a:rPr>
              <a:t>      动通信系统一般为区域或国家标准，而第三</a:t>
            </a:r>
          </a:p>
          <a:p>
            <a:pPr eaLnBrk="1" hangingPunct="1">
              <a:lnSpc>
                <a:spcPct val="80000"/>
              </a:lnSpc>
              <a:buFont typeface="Wingdings" pitchFamily="2" charset="2"/>
              <a:buNone/>
            </a:pPr>
            <a:r>
              <a:rPr lang="zh-CN" altLang="en-US" sz="2800" b="1" smtClean="0">
                <a:latin typeface="Times New Roman" pitchFamily="18" charset="0"/>
              </a:rPr>
              <a:t>      代移动通信系统是一个在全球范围内覆盖和</a:t>
            </a:r>
          </a:p>
          <a:p>
            <a:pPr eaLnBrk="1" hangingPunct="1">
              <a:lnSpc>
                <a:spcPct val="80000"/>
              </a:lnSpc>
              <a:buFont typeface="Wingdings" pitchFamily="2" charset="2"/>
              <a:buNone/>
            </a:pPr>
            <a:r>
              <a:rPr lang="zh-CN" altLang="en-US" sz="2800" b="1" smtClean="0">
                <a:latin typeface="Times New Roman" pitchFamily="18" charset="0"/>
              </a:rPr>
              <a:t>      使用的系统。它将使用共同的频段及全球统</a:t>
            </a:r>
          </a:p>
          <a:p>
            <a:pPr eaLnBrk="1" hangingPunct="1">
              <a:lnSpc>
                <a:spcPct val="80000"/>
              </a:lnSpc>
              <a:buFont typeface="Wingdings" pitchFamily="2" charset="2"/>
              <a:buNone/>
            </a:pPr>
            <a:r>
              <a:rPr lang="zh-CN" altLang="en-US" sz="2800" b="1" smtClean="0">
                <a:latin typeface="Times New Roman" pitchFamily="18" charset="0"/>
              </a:rPr>
              <a:t>      一标准。</a:t>
            </a:r>
          </a:p>
          <a:p>
            <a:pPr eaLnBrk="1" hangingPunct="1">
              <a:lnSpc>
                <a:spcPct val="80000"/>
              </a:lnSpc>
              <a:buFont typeface="Wingdings" pitchFamily="2" charset="2"/>
              <a:buNone/>
            </a:pPr>
            <a:r>
              <a:rPr lang="en-US" altLang="zh-CN" sz="2800" b="1" smtClean="0">
                <a:latin typeface="Times New Roman" pitchFamily="18" charset="0"/>
              </a:rPr>
              <a:t>2</a:t>
            </a:r>
            <a:r>
              <a:rPr lang="zh-CN" altLang="en-US" sz="2800" b="1" smtClean="0">
                <a:latin typeface="Times New Roman" pitchFamily="18" charset="0"/>
              </a:rPr>
              <a:t>）具有支持多媒体业务的能力，特别是支持</a:t>
            </a:r>
          </a:p>
          <a:p>
            <a:pPr eaLnBrk="1" hangingPunct="1">
              <a:lnSpc>
                <a:spcPct val="80000"/>
              </a:lnSpc>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Internet </a:t>
            </a:r>
            <a:r>
              <a:rPr lang="zh-CN" altLang="en-US" sz="2800" b="1" smtClean="0">
                <a:latin typeface="Times New Roman" pitchFamily="18" charset="0"/>
              </a:rPr>
              <a:t>业务的能力。必须满足以下三种环境</a:t>
            </a:r>
          </a:p>
          <a:p>
            <a:pPr eaLnBrk="1" hangingPunct="1">
              <a:lnSpc>
                <a:spcPct val="80000"/>
              </a:lnSpc>
              <a:buFont typeface="Wingdings" pitchFamily="2" charset="2"/>
              <a:buNone/>
            </a:pPr>
            <a:r>
              <a:rPr lang="zh-CN" altLang="en-US" sz="2800" b="1" smtClean="0">
                <a:latin typeface="Times New Roman" pitchFamily="18" charset="0"/>
              </a:rPr>
              <a:t>      的要求，即：快速移动环境</a:t>
            </a:r>
            <a:r>
              <a:rPr lang="en-US" altLang="zh-CN" sz="2800" b="1" smtClean="0">
                <a:latin typeface="Times New Roman" pitchFamily="18" charset="0"/>
              </a:rPr>
              <a:t>,</a:t>
            </a:r>
            <a:r>
              <a:rPr lang="zh-CN" altLang="en-US" sz="2800" b="1" smtClean="0">
                <a:latin typeface="Times New Roman" pitchFamily="18" charset="0"/>
              </a:rPr>
              <a:t>最高速率达</a:t>
            </a:r>
          </a:p>
          <a:p>
            <a:pPr eaLnBrk="1" hangingPunct="1">
              <a:lnSpc>
                <a:spcPct val="80000"/>
              </a:lnSpc>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144kb/ s </a:t>
            </a:r>
            <a:r>
              <a:rPr lang="zh-CN" altLang="en-US" sz="2800" b="1" smtClean="0">
                <a:latin typeface="Times New Roman" pitchFamily="18" charset="0"/>
              </a:rPr>
              <a:t>；室外到室内或步行环境，最高速</a:t>
            </a:r>
          </a:p>
          <a:p>
            <a:pPr eaLnBrk="1" hangingPunct="1">
              <a:lnSpc>
                <a:spcPct val="80000"/>
              </a:lnSpc>
              <a:buFont typeface="Wingdings" pitchFamily="2" charset="2"/>
              <a:buNone/>
            </a:pPr>
            <a:r>
              <a:rPr lang="zh-CN" altLang="en-US" sz="2800" b="1" smtClean="0">
                <a:latin typeface="Times New Roman" pitchFamily="18" charset="0"/>
              </a:rPr>
              <a:t>      率达</a:t>
            </a:r>
            <a:r>
              <a:rPr lang="en-US" altLang="zh-CN" sz="2800" b="1" smtClean="0">
                <a:latin typeface="Times New Roman" pitchFamily="18" charset="0"/>
              </a:rPr>
              <a:t>384kb/ s </a:t>
            </a:r>
            <a:r>
              <a:rPr lang="zh-CN" altLang="en-US" sz="2800" b="1" smtClean="0">
                <a:latin typeface="Times New Roman" pitchFamily="18" charset="0"/>
              </a:rPr>
              <a:t>；室内环境，最高速率达</a:t>
            </a:r>
            <a:r>
              <a:rPr lang="en-US" altLang="zh-CN" sz="2800" b="1" smtClean="0">
                <a:latin typeface="Times New Roman" pitchFamily="18" charset="0"/>
              </a:rPr>
              <a:t>2Mb/ s</a:t>
            </a:r>
            <a:r>
              <a:rPr lang="zh-CN" altLang="en-US" sz="2800" b="1" smtClean="0">
                <a:latin typeface="Times New Roman" pitchFamily="18" charset="0"/>
              </a:rPr>
              <a:t>。</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endParaRPr lang="zh-CN" altLang="zh-CN" smtClean="0"/>
          </a:p>
        </p:txBody>
      </p:sp>
      <p:sp>
        <p:nvSpPr>
          <p:cNvPr id="122883" name="Rectangle 3"/>
          <p:cNvSpPr>
            <a:spLocks noGrp="1" noChangeArrowheads="1"/>
          </p:cNvSpPr>
          <p:nvPr>
            <p:ph type="body" idx="1"/>
          </p:nvPr>
        </p:nvSpPr>
        <p:spPr>
          <a:xfrm>
            <a:off x="762000" y="2057400"/>
            <a:ext cx="7772400" cy="4114800"/>
          </a:xfrm>
        </p:spPr>
        <p:txBody>
          <a:bodyPr/>
          <a:lstStyle/>
          <a:p>
            <a:pPr eaLnBrk="1" hangingPunct="1">
              <a:lnSpc>
                <a:spcPct val="80000"/>
              </a:lnSpc>
              <a:buFont typeface="Wingdings" pitchFamily="2" charset="2"/>
              <a:buNone/>
              <a:defRPr/>
            </a:pPr>
            <a:r>
              <a:rPr lang="en-US" altLang="zh-CN" sz="2800" b="1" smtClean="0">
                <a:latin typeface="Times New Roman" pitchFamily="18" charset="0"/>
              </a:rPr>
              <a:t>3</a:t>
            </a:r>
            <a:r>
              <a:rPr lang="zh-CN" altLang="en-US" sz="2800" b="1" smtClean="0">
                <a:latin typeface="Times New Roman" pitchFamily="18" charset="0"/>
              </a:rPr>
              <a:t>）便于过渡、演进：由于第三代移动通信引</a:t>
            </a:r>
          </a:p>
          <a:p>
            <a:pPr eaLnBrk="1" hangingPunct="1">
              <a:lnSpc>
                <a:spcPct val="80000"/>
              </a:lnSpc>
              <a:buFont typeface="Wingdings" pitchFamily="2" charset="2"/>
              <a:buNone/>
              <a:defRPr/>
            </a:pPr>
            <a:r>
              <a:rPr lang="zh-CN" altLang="en-US" sz="2800" b="1" smtClean="0">
                <a:latin typeface="Times New Roman" pitchFamily="18" charset="0"/>
              </a:rPr>
              <a:t>      入时，第二代网络已具有相当规模，所以第</a:t>
            </a:r>
          </a:p>
          <a:p>
            <a:pPr eaLnBrk="1" hangingPunct="1">
              <a:lnSpc>
                <a:spcPct val="80000"/>
              </a:lnSpc>
              <a:buFont typeface="Wingdings" pitchFamily="2" charset="2"/>
              <a:buNone/>
              <a:defRPr/>
            </a:pPr>
            <a:r>
              <a:rPr lang="zh-CN" altLang="en-US" sz="2800" b="1" smtClean="0">
                <a:latin typeface="Times New Roman" pitchFamily="18" charset="0"/>
              </a:rPr>
              <a:t>      三代的网络一定要能在第二代网络的基础上</a:t>
            </a:r>
          </a:p>
          <a:p>
            <a:pPr eaLnBrk="1" hangingPunct="1">
              <a:lnSpc>
                <a:spcPct val="80000"/>
              </a:lnSpc>
              <a:buFont typeface="Wingdings" pitchFamily="2" charset="2"/>
              <a:buNone/>
              <a:defRPr/>
            </a:pPr>
            <a:r>
              <a:rPr lang="zh-CN" altLang="en-US" sz="2800" b="1" smtClean="0">
                <a:latin typeface="Times New Roman" pitchFamily="18" charset="0"/>
              </a:rPr>
              <a:t>      逐渐灵活演进而成，并应与固定网兼容。</a:t>
            </a:r>
          </a:p>
          <a:p>
            <a:pPr eaLnBrk="1" hangingPunct="1">
              <a:lnSpc>
                <a:spcPct val="80000"/>
              </a:lnSpc>
              <a:buFont typeface="Wingdings" pitchFamily="2" charset="2"/>
              <a:buNone/>
              <a:defRPr/>
            </a:pPr>
            <a:r>
              <a:rPr lang="en-US" altLang="zh-CN" sz="2800" b="1" smtClean="0">
                <a:latin typeface="Times New Roman" pitchFamily="18" charset="0"/>
              </a:rPr>
              <a:t>4</a:t>
            </a:r>
            <a:r>
              <a:rPr lang="zh-CN" altLang="en-US" sz="2800" b="1" smtClean="0">
                <a:latin typeface="Times New Roman" pitchFamily="18" charset="0"/>
              </a:rPr>
              <a:t>）高</a:t>
            </a:r>
            <a:r>
              <a:rPr lang="zh-CN" altLang="en-US" sz="2800" b="1" smtClean="0">
                <a:effectLst>
                  <a:outerShdw blurRad="38100" dist="38100" dir="2700000" algn="tl">
                    <a:srgbClr val="C0C0C0"/>
                  </a:outerShdw>
                </a:effectLst>
                <a:latin typeface="Times New Roman" pitchFamily="18" charset="0"/>
              </a:rPr>
              <a:t>频谱效率</a:t>
            </a:r>
            <a:r>
              <a:rPr lang="zh-CN" altLang="en-US" sz="2800" b="1" smtClean="0">
                <a:latin typeface="Times New Roman" pitchFamily="18" charset="0"/>
              </a:rPr>
              <a:t>。</a:t>
            </a:r>
          </a:p>
          <a:p>
            <a:pPr eaLnBrk="1" hangingPunct="1">
              <a:lnSpc>
                <a:spcPct val="80000"/>
              </a:lnSpc>
              <a:buFont typeface="Wingdings" pitchFamily="2" charset="2"/>
              <a:buNone/>
              <a:defRPr/>
            </a:pPr>
            <a:r>
              <a:rPr lang="en-US" altLang="zh-CN" sz="2800" b="1" smtClean="0">
                <a:latin typeface="Times New Roman" pitchFamily="18" charset="0"/>
              </a:rPr>
              <a:t>5</a:t>
            </a:r>
            <a:r>
              <a:rPr lang="zh-CN" altLang="en-US" sz="2800" b="1" smtClean="0">
                <a:latin typeface="Times New Roman" pitchFamily="18" charset="0"/>
              </a:rPr>
              <a:t>）高</a:t>
            </a:r>
            <a:r>
              <a:rPr lang="zh-CN" altLang="en-US" sz="2800" b="1" smtClean="0">
                <a:effectLst>
                  <a:outerShdw blurRad="38100" dist="38100" dir="2700000" algn="tl">
                    <a:srgbClr val="C0C0C0"/>
                  </a:outerShdw>
                </a:effectLst>
                <a:latin typeface="Times New Roman" pitchFamily="18" charset="0"/>
              </a:rPr>
              <a:t>服务质量</a:t>
            </a:r>
            <a:r>
              <a:rPr lang="zh-CN" altLang="en-US" sz="2800" b="1" smtClean="0">
                <a:latin typeface="Times New Roman" pitchFamily="18" charset="0"/>
              </a:rPr>
              <a:t>。</a:t>
            </a:r>
          </a:p>
          <a:p>
            <a:pPr eaLnBrk="1" hangingPunct="1">
              <a:lnSpc>
                <a:spcPct val="80000"/>
              </a:lnSpc>
              <a:buFont typeface="Wingdings" pitchFamily="2" charset="2"/>
              <a:buNone/>
              <a:defRPr/>
            </a:pPr>
            <a:r>
              <a:rPr lang="en-US" altLang="zh-CN" sz="2800" b="1" smtClean="0">
                <a:latin typeface="Times New Roman" pitchFamily="18" charset="0"/>
              </a:rPr>
              <a:t>6</a:t>
            </a:r>
            <a:r>
              <a:rPr lang="zh-CN" altLang="en-US" sz="2800" b="1" smtClean="0">
                <a:latin typeface="Times New Roman" pitchFamily="18" charset="0"/>
              </a:rPr>
              <a:t>）低</a:t>
            </a:r>
            <a:r>
              <a:rPr lang="zh-CN" altLang="en-US" sz="2800" b="1" smtClean="0">
                <a:effectLst>
                  <a:outerShdw blurRad="38100" dist="38100" dir="2700000" algn="tl">
                    <a:srgbClr val="C0C0C0"/>
                  </a:outerShdw>
                </a:effectLst>
                <a:latin typeface="Times New Roman" pitchFamily="18" charset="0"/>
              </a:rPr>
              <a:t>成本</a:t>
            </a:r>
            <a:r>
              <a:rPr lang="zh-CN" altLang="en-US" sz="2800" b="1" smtClean="0">
                <a:latin typeface="Times New Roman" pitchFamily="18" charset="0"/>
              </a:rPr>
              <a:t>。</a:t>
            </a:r>
          </a:p>
          <a:p>
            <a:pPr eaLnBrk="1" hangingPunct="1">
              <a:lnSpc>
                <a:spcPct val="80000"/>
              </a:lnSpc>
              <a:buFont typeface="Wingdings" pitchFamily="2" charset="2"/>
              <a:buNone/>
              <a:defRPr/>
            </a:pPr>
            <a:r>
              <a:rPr lang="en-US" altLang="zh-CN" sz="2800" b="1" smtClean="0">
                <a:latin typeface="Times New Roman" pitchFamily="18" charset="0"/>
              </a:rPr>
              <a:t>7</a:t>
            </a:r>
            <a:r>
              <a:rPr lang="zh-CN" altLang="en-US" sz="2800" b="1" smtClean="0">
                <a:latin typeface="Times New Roman" pitchFamily="18" charset="0"/>
              </a:rPr>
              <a:t>）高</a:t>
            </a:r>
            <a:r>
              <a:rPr lang="zh-CN" altLang="en-US" sz="2800" b="1" smtClean="0">
                <a:effectLst>
                  <a:outerShdw blurRad="38100" dist="38100" dir="2700000" algn="tl">
                    <a:srgbClr val="C0C0C0"/>
                  </a:outerShdw>
                </a:effectLst>
                <a:latin typeface="Times New Roman" pitchFamily="18" charset="0"/>
              </a:rPr>
              <a:t>保密性</a:t>
            </a:r>
            <a:r>
              <a:rPr lang="zh-CN" altLang="en-US" sz="2800" b="1" smtClean="0">
                <a:latin typeface="Times New Roman" pitchFamily="18" charset="0"/>
              </a:rPr>
              <a:t>。</a:t>
            </a:r>
          </a:p>
          <a:p>
            <a:pPr eaLnBrk="1" hangingPunct="1">
              <a:lnSpc>
                <a:spcPct val="80000"/>
              </a:lnSpc>
              <a:buFont typeface="Wingdings" pitchFamily="2" charset="2"/>
              <a:buNone/>
              <a:defRPr/>
            </a:pPr>
            <a:endParaRPr lang="en-US" altLang="zh-CN" sz="2800" b="1" smtClean="0">
              <a:latin typeface="Times New Roman"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endParaRPr lang="zh-CN" altLang="zh-CN" smtClean="0"/>
          </a:p>
        </p:txBody>
      </p:sp>
      <p:sp>
        <p:nvSpPr>
          <p:cNvPr id="141315" name="Rectangle 3"/>
          <p:cNvSpPr>
            <a:spLocks noGrp="1" noChangeArrowheads="1"/>
          </p:cNvSpPr>
          <p:nvPr>
            <p:ph type="body" idx="1"/>
          </p:nvPr>
        </p:nvSpPr>
        <p:spPr>
          <a:xfrm>
            <a:off x="762000" y="2057400"/>
            <a:ext cx="7772400" cy="3505200"/>
          </a:xfrm>
        </p:spPr>
        <p:txBody>
          <a:bodyPr/>
          <a:lstStyle/>
          <a:p>
            <a:pPr eaLnBrk="1" hangingPunct="1"/>
            <a:r>
              <a:rPr lang="en-US" altLang="zh-CN" b="1" dirty="0" smtClean="0">
                <a:latin typeface="Times New Roman" pitchFamily="18" charset="0"/>
              </a:rPr>
              <a:t>IMT-2000</a:t>
            </a:r>
            <a:r>
              <a:rPr lang="zh-CN" altLang="en-US" b="1" dirty="0" smtClean="0">
                <a:latin typeface="Times New Roman" pitchFamily="18" charset="0"/>
              </a:rPr>
              <a:t>和</a:t>
            </a:r>
            <a:r>
              <a:rPr lang="en-US" altLang="zh-CN" b="1" dirty="0" smtClean="0">
                <a:latin typeface="Times New Roman" pitchFamily="18" charset="0"/>
              </a:rPr>
              <a:t>3GPP</a:t>
            </a:r>
            <a:r>
              <a:rPr lang="zh-CN" altLang="en-US" b="1" dirty="0" smtClean="0">
                <a:latin typeface="Times New Roman" pitchFamily="18" charset="0"/>
              </a:rPr>
              <a:t>、</a:t>
            </a:r>
            <a:r>
              <a:rPr lang="en-US" altLang="zh-CN" b="1" dirty="0" smtClean="0">
                <a:latin typeface="Times New Roman" pitchFamily="18" charset="0"/>
              </a:rPr>
              <a:t>3GPP2</a:t>
            </a:r>
          </a:p>
        </p:txBody>
      </p:sp>
      <p:pic>
        <p:nvPicPr>
          <p:cNvPr id="106498" name="Picture 2" descr="C:\Documents and Settings\wy\桌面\未命名.jpg"/>
          <p:cNvPicPr>
            <a:picLocks noChangeAspect="1" noChangeArrowheads="1"/>
          </p:cNvPicPr>
          <p:nvPr/>
        </p:nvPicPr>
        <p:blipFill>
          <a:blip r:embed="rId3" cstate="print"/>
          <a:srcRect/>
          <a:stretch>
            <a:fillRect/>
          </a:stretch>
        </p:blipFill>
        <p:spPr bwMode="auto">
          <a:xfrm>
            <a:off x="914400" y="2743200"/>
            <a:ext cx="7239000" cy="2828925"/>
          </a:xfrm>
          <a:prstGeom prst="rect">
            <a:avLst/>
          </a:prstGeom>
          <a:noFill/>
        </p:spPr>
      </p:pic>
      <p:sp>
        <p:nvSpPr>
          <p:cNvPr id="6" name="TextBox 5"/>
          <p:cNvSpPr txBox="1"/>
          <p:nvPr/>
        </p:nvSpPr>
        <p:spPr>
          <a:xfrm>
            <a:off x="1219200" y="5638800"/>
            <a:ext cx="6858000" cy="523220"/>
          </a:xfrm>
          <a:prstGeom prst="rect">
            <a:avLst/>
          </a:prstGeom>
          <a:noFill/>
        </p:spPr>
        <p:txBody>
          <a:bodyPr wrap="square" rtlCol="0">
            <a:spAutoFit/>
          </a:bodyPr>
          <a:lstStyle/>
          <a:p>
            <a:r>
              <a:rPr lang="en-US" altLang="zh-CN" sz="2800" dirty="0" smtClean="0">
                <a:solidFill>
                  <a:schemeClr val="bg2"/>
                </a:solidFill>
                <a:latin typeface="Times New Roman" pitchFamily="18" charset="0"/>
                <a:cs typeface="Times New Roman" pitchFamily="18" charset="0"/>
              </a:rPr>
              <a:t>IMT-2000</a:t>
            </a:r>
            <a:r>
              <a:rPr lang="zh-CN" altLang="en-US" sz="2800" dirty="0" smtClean="0">
                <a:solidFill>
                  <a:schemeClr val="bg2"/>
                </a:solidFill>
                <a:latin typeface="Times New Roman" pitchFamily="18" charset="0"/>
                <a:cs typeface="Times New Roman" pitchFamily="18" charset="0"/>
              </a:rPr>
              <a:t>系统组成框图</a:t>
            </a:r>
            <a:endParaRPr lang="zh-CN" altLang="en-US" sz="2800" dirty="0">
              <a:solidFill>
                <a:schemeClr val="bg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endParaRPr lang="zh-CN" altLang="zh-CN" smtClean="0"/>
          </a:p>
        </p:txBody>
      </p:sp>
      <p:sp>
        <p:nvSpPr>
          <p:cNvPr id="142339" name="Rectangle 3"/>
          <p:cNvSpPr>
            <a:spLocks noGrp="1" noChangeArrowheads="1"/>
          </p:cNvSpPr>
          <p:nvPr>
            <p:ph type="body" idx="1"/>
          </p:nvPr>
        </p:nvSpPr>
        <p:spPr>
          <a:xfrm>
            <a:off x="838200" y="1981200"/>
            <a:ext cx="7772400" cy="4267200"/>
          </a:xfrm>
        </p:spPr>
        <p:txBody>
          <a:bodyPr/>
          <a:lstStyle/>
          <a:p>
            <a:pPr eaLnBrk="1" hangingPunct="1"/>
            <a:r>
              <a:rPr lang="zh-CN" altLang="en-US" sz="2800" b="1" smtClean="0">
                <a:latin typeface="Times New Roman" pitchFamily="18" charset="0"/>
              </a:rPr>
              <a:t>从</a:t>
            </a:r>
            <a:r>
              <a:rPr lang="en-US" altLang="zh-CN" sz="2800" b="1" smtClean="0">
                <a:latin typeface="Times New Roman" pitchFamily="18" charset="0"/>
              </a:rPr>
              <a:t>2G</a:t>
            </a:r>
            <a:r>
              <a:rPr lang="zh-CN" altLang="en-US" sz="2800" b="1" smtClean="0">
                <a:latin typeface="Times New Roman" pitchFamily="18" charset="0"/>
              </a:rPr>
              <a:t>、</a:t>
            </a:r>
            <a:r>
              <a:rPr lang="en-US" altLang="zh-CN" sz="2800" b="1" smtClean="0">
                <a:latin typeface="Times New Roman" pitchFamily="18" charset="0"/>
              </a:rPr>
              <a:t>3G</a:t>
            </a:r>
            <a:r>
              <a:rPr lang="zh-CN" altLang="en-US" sz="2800" b="1" smtClean="0">
                <a:latin typeface="Times New Roman" pitchFamily="18" charset="0"/>
              </a:rPr>
              <a:t>到</a:t>
            </a:r>
            <a:r>
              <a:rPr lang="en-US" altLang="zh-CN" sz="2800" b="1" smtClean="0">
                <a:latin typeface="Times New Roman" pitchFamily="18" charset="0"/>
              </a:rPr>
              <a:t>4G</a:t>
            </a:r>
            <a:r>
              <a:rPr lang="zh-CN" altLang="en-US" sz="2800" b="1" smtClean="0">
                <a:latin typeface="Times New Roman" pitchFamily="18" charset="0"/>
              </a:rPr>
              <a:t>的技术演进图示</a:t>
            </a:r>
          </a:p>
        </p:txBody>
      </p:sp>
      <p:pic>
        <p:nvPicPr>
          <p:cNvPr id="142340" name="Picture 4" descr="2G3G4G"/>
          <p:cNvPicPr>
            <a:picLocks noChangeAspect="1" noChangeArrowheads="1"/>
          </p:cNvPicPr>
          <p:nvPr/>
        </p:nvPicPr>
        <p:blipFill>
          <a:blip r:embed="rId3" cstate="print"/>
          <a:srcRect/>
          <a:stretch>
            <a:fillRect/>
          </a:stretch>
        </p:blipFill>
        <p:spPr bwMode="auto">
          <a:xfrm>
            <a:off x="1219200" y="2514600"/>
            <a:ext cx="6248400" cy="3959225"/>
          </a:xfrm>
          <a:prstGeom prst="rect">
            <a:avLst/>
          </a:prstGeom>
          <a:noFill/>
          <a:ln w="9525">
            <a:noFill/>
            <a:miter lim="800000"/>
            <a:headEnd/>
            <a:tailEnd/>
          </a:ln>
        </p:spPr>
      </p:pic>
      <p:sp>
        <p:nvSpPr>
          <p:cNvPr id="234501" name="Text Box 5"/>
          <p:cNvSpPr txBox="1">
            <a:spLocks noChangeArrowheads="1"/>
          </p:cNvSpPr>
          <p:nvPr/>
        </p:nvSpPr>
        <p:spPr bwMode="auto">
          <a:xfrm>
            <a:off x="7620000" y="2819400"/>
            <a:ext cx="1371600" cy="779463"/>
          </a:xfrm>
          <a:prstGeom prst="rect">
            <a:avLst/>
          </a:prstGeom>
          <a:noFill/>
          <a:ln w="9525">
            <a:noFill/>
            <a:miter lim="800000"/>
            <a:headEnd/>
            <a:tailEnd/>
          </a:ln>
          <a:effectLst/>
        </p:spPr>
        <p:txBody>
          <a:bodyPr>
            <a:spAutoFit/>
          </a:bodyPr>
          <a:lstStyle/>
          <a:p>
            <a:pPr algn="l">
              <a:defRPr/>
            </a:pPr>
            <a:r>
              <a:rPr lang="en-US" altLang="zh-CN" dirty="0">
                <a:effectLst>
                  <a:outerShdw blurRad="38100" dist="38100" dir="2700000" algn="tl">
                    <a:srgbClr val="000000"/>
                  </a:outerShdw>
                </a:effectLst>
                <a:latin typeface="Times New Roman" pitchFamily="18" charset="0"/>
              </a:rPr>
              <a:t>LTE</a:t>
            </a:r>
            <a:r>
              <a:rPr lang="zh-CN" altLang="en-US" dirty="0">
                <a:effectLst>
                  <a:outerShdw blurRad="38100" dist="38100" dir="2700000" algn="tl">
                    <a:srgbClr val="000000"/>
                  </a:outerShdw>
                </a:effectLst>
                <a:latin typeface="Times New Roman" pitchFamily="18" charset="0"/>
              </a:rPr>
              <a:t>：</a:t>
            </a:r>
          </a:p>
          <a:p>
            <a:pPr algn="l">
              <a:defRPr/>
            </a:pPr>
            <a:r>
              <a:rPr lang="zh-CN" altLang="en-US" dirty="0">
                <a:effectLst>
                  <a:outerShdw blurRad="38100" dist="38100" dir="2700000" algn="tl">
                    <a:srgbClr val="000000"/>
                  </a:outerShdw>
                </a:effectLst>
                <a:latin typeface="Times New Roman" pitchFamily="18" charset="0"/>
              </a:rPr>
              <a:t>长期演进</a:t>
            </a:r>
          </a:p>
        </p:txBody>
      </p:sp>
      <p:sp>
        <p:nvSpPr>
          <p:cNvPr id="234502" name="Text Box 6"/>
          <p:cNvSpPr txBox="1">
            <a:spLocks noChangeArrowheads="1"/>
          </p:cNvSpPr>
          <p:nvPr/>
        </p:nvSpPr>
        <p:spPr bwMode="auto">
          <a:xfrm>
            <a:off x="7620000" y="4724400"/>
            <a:ext cx="1371600" cy="1603375"/>
          </a:xfrm>
          <a:prstGeom prst="rect">
            <a:avLst/>
          </a:prstGeom>
          <a:noFill/>
          <a:ln w="9525">
            <a:noFill/>
            <a:miter lim="800000"/>
            <a:headEnd/>
            <a:tailEnd/>
          </a:ln>
          <a:effectLst/>
        </p:spPr>
        <p:txBody>
          <a:bodyPr>
            <a:spAutoFit/>
          </a:bodyPr>
          <a:lstStyle/>
          <a:p>
            <a:pPr algn="l">
              <a:defRPr/>
            </a:pPr>
            <a:r>
              <a:rPr lang="en-US" altLang="zh-CN">
                <a:effectLst>
                  <a:outerShdw blurRad="38100" dist="38100" dir="2700000" algn="tl">
                    <a:srgbClr val="C0C0C0"/>
                  </a:outerShdw>
                </a:effectLst>
                <a:latin typeface="Times New Roman" pitchFamily="18" charset="0"/>
              </a:rPr>
              <a:t>UMB</a:t>
            </a:r>
            <a:r>
              <a:rPr lang="zh-CN" altLang="en-US">
                <a:effectLst>
                  <a:outerShdw blurRad="38100" dist="38100" dir="2700000" algn="tl">
                    <a:srgbClr val="C0C0C0"/>
                  </a:outerShdw>
                </a:effectLst>
                <a:latin typeface="Times New Roman" pitchFamily="18" charset="0"/>
              </a:rPr>
              <a:t>：超移动宽带</a:t>
            </a:r>
          </a:p>
          <a:p>
            <a:pPr algn="l">
              <a:defRPr/>
            </a:pPr>
            <a:r>
              <a:rPr lang="zh-CN" altLang="en-US">
                <a:effectLst>
                  <a:outerShdw blurRad="38100" dist="38100" dir="2700000" algn="tl">
                    <a:srgbClr val="C0C0C0"/>
                  </a:outerShdw>
                </a:effectLst>
                <a:latin typeface="Times New Roman" pitchFamily="18" charset="0"/>
              </a:rPr>
              <a:t>*目前</a:t>
            </a:r>
            <a:r>
              <a:rPr lang="en-US" altLang="zh-CN">
                <a:effectLst>
                  <a:outerShdw blurRad="38100" dist="38100" dir="2700000" algn="tl">
                    <a:srgbClr val="C0C0C0"/>
                  </a:outerShdw>
                </a:effectLst>
                <a:latin typeface="Times New Roman" pitchFamily="18" charset="0"/>
              </a:rPr>
              <a:t>UMB</a:t>
            </a:r>
            <a:r>
              <a:rPr lang="zh-CN" altLang="en-US">
                <a:effectLst>
                  <a:outerShdw blurRad="38100" dist="38100" dir="2700000" algn="tl">
                    <a:srgbClr val="C0C0C0"/>
                  </a:outerShdw>
                </a:effectLst>
                <a:latin typeface="Times New Roman" pitchFamily="18" charset="0"/>
              </a:rPr>
              <a:t>的标准化已中止</a:t>
            </a:r>
          </a:p>
        </p:txBody>
      </p:sp>
      <p:sp>
        <p:nvSpPr>
          <p:cNvPr id="234503" name="Text Box 7"/>
          <p:cNvSpPr txBox="1">
            <a:spLocks noChangeArrowheads="1"/>
          </p:cNvSpPr>
          <p:nvPr/>
        </p:nvSpPr>
        <p:spPr bwMode="auto">
          <a:xfrm>
            <a:off x="7620000" y="3657600"/>
            <a:ext cx="1371600" cy="641350"/>
          </a:xfrm>
          <a:prstGeom prst="rect">
            <a:avLst/>
          </a:prstGeom>
          <a:noFill/>
          <a:ln w="9525">
            <a:noFill/>
            <a:miter lim="800000"/>
            <a:headEnd/>
            <a:tailEnd/>
          </a:ln>
          <a:effectLst/>
        </p:spPr>
        <p:txBody>
          <a:bodyPr>
            <a:spAutoFit/>
          </a:bodyPr>
          <a:lstStyle/>
          <a:p>
            <a:pPr algn="l">
              <a:defRPr/>
            </a:pPr>
            <a:r>
              <a:rPr lang="en-US" altLang="zh-CN">
                <a:effectLst>
                  <a:outerShdw blurRad="38100" dist="38100" dir="2700000" algn="tl">
                    <a:srgbClr val="000000"/>
                  </a:outerShdw>
                </a:effectLst>
                <a:latin typeface="Times New Roman" pitchFamily="18" charset="0"/>
              </a:rPr>
              <a:t>HSPA</a:t>
            </a:r>
            <a:r>
              <a:rPr lang="zh-CN" altLang="en-US">
                <a:effectLst>
                  <a:outerShdw blurRad="38100" dist="38100" dir="2700000" algn="tl">
                    <a:srgbClr val="000000"/>
                  </a:outerShdw>
                </a:effectLst>
                <a:latin typeface="Times New Roman" pitchFamily="18" charset="0"/>
              </a:rPr>
              <a:t>：高速分组接入</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endParaRPr lang="zh-CN" altLang="en-US" smtClean="0"/>
          </a:p>
        </p:txBody>
      </p:sp>
      <p:sp>
        <p:nvSpPr>
          <p:cNvPr id="143363" name="Rectangle 3"/>
          <p:cNvSpPr>
            <a:spLocks noGrp="1" noChangeArrowheads="1"/>
          </p:cNvSpPr>
          <p:nvPr>
            <p:ph type="body" idx="1"/>
          </p:nvPr>
        </p:nvSpPr>
        <p:spPr>
          <a:xfrm>
            <a:off x="762000" y="2133600"/>
            <a:ext cx="7772400" cy="4114800"/>
          </a:xfrm>
        </p:spPr>
        <p:txBody>
          <a:bodyPr/>
          <a:lstStyle/>
          <a:p>
            <a:r>
              <a:rPr lang="en-US" altLang="zh-CN" b="1" smtClean="0">
                <a:latin typeface="Times New Roman" pitchFamily="18" charset="0"/>
              </a:rPr>
              <a:t>3G</a:t>
            </a:r>
            <a:r>
              <a:rPr lang="zh-CN" altLang="en-US" b="1" smtClean="0">
                <a:latin typeface="Times New Roman" pitchFamily="18" charset="0"/>
              </a:rPr>
              <a:t>到</a:t>
            </a:r>
            <a:r>
              <a:rPr lang="en-US" altLang="zh-CN" b="1" smtClean="0">
                <a:latin typeface="Times New Roman" pitchFamily="18" charset="0"/>
              </a:rPr>
              <a:t>4G</a:t>
            </a:r>
            <a:r>
              <a:rPr lang="zh-CN" altLang="en-US" b="1" smtClean="0">
                <a:latin typeface="Times New Roman" pitchFamily="18" charset="0"/>
              </a:rPr>
              <a:t>标准的融合</a:t>
            </a:r>
          </a:p>
        </p:txBody>
      </p:sp>
      <p:pic>
        <p:nvPicPr>
          <p:cNvPr id="143364" name="Picture 4" descr="n100722011"/>
          <p:cNvPicPr>
            <a:picLocks noChangeAspect="1" noChangeArrowheads="1"/>
          </p:cNvPicPr>
          <p:nvPr/>
        </p:nvPicPr>
        <p:blipFill>
          <a:blip r:embed="rId2" cstate="print"/>
          <a:srcRect/>
          <a:stretch>
            <a:fillRect/>
          </a:stretch>
        </p:blipFill>
        <p:spPr bwMode="auto">
          <a:xfrm>
            <a:off x="381000" y="3048000"/>
            <a:ext cx="8447088"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838200" y="2057400"/>
            <a:ext cx="7772400" cy="4572000"/>
          </a:xfrm>
        </p:spPr>
        <p:txBody>
          <a:bodyPr/>
          <a:lstStyle/>
          <a:p>
            <a:pPr>
              <a:defRPr/>
            </a:pPr>
            <a:r>
              <a:rPr lang="zh-CN" altLang="en-US" sz="2800" b="1" dirty="0" smtClean="0">
                <a:latin typeface="宋体" pitchFamily="2" charset="-122"/>
              </a:rPr>
              <a:t>在同一种均匀介质中</a:t>
            </a:r>
            <a:r>
              <a:rPr lang="en-US" altLang="zh-CN" sz="2800" b="1" dirty="0" smtClean="0">
                <a:latin typeface="宋体" pitchFamily="2" charset="-122"/>
              </a:rPr>
              <a:t>,</a:t>
            </a:r>
            <a:r>
              <a:rPr lang="zh-CN" altLang="en-US" sz="2800" b="1" dirty="0" smtClean="0">
                <a:latin typeface="宋体" pitchFamily="2" charset="-122"/>
              </a:rPr>
              <a:t>光是沿直线传播的</a:t>
            </a:r>
            <a:r>
              <a:rPr lang="en-US" altLang="zh-CN" sz="2800" b="1" dirty="0" smtClean="0">
                <a:latin typeface="宋体" pitchFamily="2" charset="-122"/>
              </a:rPr>
              <a:t>,</a:t>
            </a:r>
            <a:r>
              <a:rPr lang="zh-CN" altLang="en-US" sz="2800" b="1" dirty="0" smtClean="0">
                <a:latin typeface="宋体" pitchFamily="2" charset="-122"/>
              </a:rPr>
              <a:t>而地球是圆的</a:t>
            </a:r>
            <a:r>
              <a:rPr lang="en-US" altLang="zh-CN" sz="2800" b="1" dirty="0" smtClean="0">
                <a:latin typeface="宋体" pitchFamily="2" charset="-122"/>
              </a:rPr>
              <a:t>,</a:t>
            </a:r>
            <a:r>
              <a:rPr lang="zh-CN" altLang="en-US" sz="2800" b="1" dirty="0" smtClean="0">
                <a:latin typeface="宋体" pitchFamily="2" charset="-122"/>
              </a:rPr>
              <a:t>故我们在地面只能看到有限的距离的物体</a:t>
            </a:r>
            <a:r>
              <a:rPr lang="en-US" altLang="zh-CN" sz="2800" b="1" dirty="0" smtClean="0">
                <a:latin typeface="宋体" pitchFamily="2" charset="-122"/>
              </a:rPr>
              <a:t>,</a:t>
            </a:r>
            <a:r>
              <a:rPr lang="zh-CN" altLang="en-US" sz="2800" b="1" dirty="0" smtClean="0">
                <a:latin typeface="宋体" pitchFamily="2" charset="-122"/>
              </a:rPr>
              <a:t>这个距离称作“</a:t>
            </a:r>
            <a:r>
              <a:rPr lang="zh-CN" altLang="en-US" sz="2800" b="1" dirty="0" smtClean="0">
                <a:effectLst>
                  <a:outerShdw blurRad="38100" dist="38100" dir="2700000" algn="tl">
                    <a:srgbClr val="000000">
                      <a:alpha val="43137"/>
                    </a:srgbClr>
                  </a:outerShdw>
                </a:effectLst>
                <a:latin typeface="宋体" pitchFamily="2" charset="-122"/>
              </a:rPr>
              <a:t>视距（</a:t>
            </a:r>
            <a:r>
              <a:rPr lang="en-US" altLang="zh-CN" sz="2800" b="1" dirty="0" smtClean="0">
                <a:effectLst>
                  <a:outerShdw blurRad="38100" dist="38100" dir="2700000" algn="tl">
                    <a:srgbClr val="000000">
                      <a:alpha val="43137"/>
                    </a:srgbClr>
                  </a:outerShdw>
                </a:effectLst>
                <a:latin typeface="Times New Roman" pitchFamily="18" charset="0"/>
                <a:cs typeface="Times New Roman" pitchFamily="18" charset="0"/>
              </a:rPr>
              <a:t>LOS</a:t>
            </a:r>
            <a:r>
              <a:rPr lang="zh-CN" altLang="en-US" sz="2800" b="1" dirty="0" smtClean="0">
                <a:effectLst>
                  <a:outerShdw blurRad="38100" dist="38100" dir="2700000" algn="tl">
                    <a:srgbClr val="000000">
                      <a:alpha val="43137"/>
                    </a:srgbClr>
                  </a:outerShdw>
                </a:effectLst>
                <a:latin typeface="宋体" pitchFamily="2" charset="-122"/>
              </a:rPr>
              <a:t>）</a:t>
            </a:r>
            <a:r>
              <a:rPr lang="zh-CN" altLang="en-US" sz="2800" b="1" dirty="0" smtClean="0">
                <a:latin typeface="宋体" pitchFamily="2" charset="-122"/>
              </a:rPr>
              <a:t>”。对于波长很短的无线电波</a:t>
            </a:r>
            <a:r>
              <a:rPr lang="en-US" altLang="zh-CN" sz="2800" b="1" dirty="0" smtClean="0">
                <a:latin typeface="宋体" pitchFamily="2" charset="-122"/>
              </a:rPr>
              <a:t>,</a:t>
            </a:r>
            <a:r>
              <a:rPr lang="zh-CN" altLang="en-US" sz="2800" b="1" dirty="0" smtClean="0">
                <a:latin typeface="宋体" pitchFamily="2" charset="-122"/>
              </a:rPr>
              <a:t>在无阻挡的情况下，能传播的距离基本就是</a:t>
            </a:r>
            <a:r>
              <a:rPr lang="zh-CN" altLang="en-US" sz="2800" b="1" dirty="0" smtClean="0">
                <a:effectLst>
                  <a:outerShdw blurRad="38100" dist="38100" dir="2700000" algn="tl">
                    <a:srgbClr val="000000">
                      <a:alpha val="43137"/>
                    </a:srgbClr>
                  </a:outerShdw>
                </a:effectLst>
                <a:latin typeface="宋体" pitchFamily="2" charset="-122"/>
              </a:rPr>
              <a:t>视距</a:t>
            </a:r>
            <a:r>
              <a:rPr lang="zh-CN" altLang="en-US" sz="2800" b="1" dirty="0" smtClean="0">
                <a:latin typeface="宋体" pitchFamily="2" charset="-122"/>
              </a:rPr>
              <a:t>。</a:t>
            </a:r>
            <a:endParaRPr lang="en-US" altLang="zh-CN" sz="2800" b="1" dirty="0" smtClean="0">
              <a:latin typeface="宋体" pitchFamily="2" charset="-122"/>
            </a:endParaRPr>
          </a:p>
          <a:p>
            <a:pPr>
              <a:defRPr/>
            </a:pPr>
            <a:r>
              <a:rPr lang="zh-CN" altLang="en-US" sz="2800" b="1" dirty="0" smtClean="0">
                <a:latin typeface="宋体" pitchFamily="2" charset="-122"/>
              </a:rPr>
              <a:t>通过各种途径</a:t>
            </a:r>
            <a:r>
              <a:rPr lang="en-US" altLang="zh-CN" sz="2800" b="1" dirty="0" smtClean="0">
                <a:latin typeface="宋体" pitchFamily="2" charset="-122"/>
              </a:rPr>
              <a:t>,</a:t>
            </a:r>
            <a:r>
              <a:rPr lang="zh-CN" altLang="en-US" sz="2800" b="1" dirty="0" smtClean="0">
                <a:latin typeface="宋体" pitchFamily="2" charset="-122"/>
              </a:rPr>
              <a:t>如大气的不均匀性</a:t>
            </a:r>
            <a:r>
              <a:rPr lang="en-US" altLang="zh-CN" sz="2800" b="1" dirty="0" smtClean="0">
                <a:latin typeface="宋体" pitchFamily="2" charset="-122"/>
              </a:rPr>
              <a:t>,</a:t>
            </a:r>
            <a:r>
              <a:rPr lang="zh-CN" altLang="en-US" sz="2800" b="1" dirty="0" smtClean="0">
                <a:latin typeface="宋体" pitchFamily="2" charset="-122"/>
              </a:rPr>
              <a:t>电离层的反射</a:t>
            </a:r>
            <a:r>
              <a:rPr lang="en-US" altLang="zh-CN" sz="2800" b="1" dirty="0" smtClean="0">
                <a:latin typeface="宋体" pitchFamily="2" charset="-122"/>
              </a:rPr>
              <a:t>,</a:t>
            </a:r>
            <a:r>
              <a:rPr lang="zh-CN" altLang="en-US" sz="2800" b="1" dirty="0" smtClean="0">
                <a:latin typeface="宋体" pitchFamily="2" charset="-122"/>
              </a:rPr>
              <a:t>使得实际的传播距离超过了直线的视距</a:t>
            </a:r>
            <a:r>
              <a:rPr lang="en-US" altLang="zh-CN" sz="2800" b="1" dirty="0" smtClean="0">
                <a:latin typeface="宋体" pitchFamily="2" charset="-122"/>
              </a:rPr>
              <a:t>,</a:t>
            </a:r>
            <a:r>
              <a:rPr lang="zh-CN" altLang="en-US" sz="2800" b="1" dirty="0" smtClean="0">
                <a:latin typeface="宋体" pitchFamily="2" charset="-122"/>
              </a:rPr>
              <a:t>这个距离就是</a:t>
            </a:r>
            <a:r>
              <a:rPr lang="zh-CN" altLang="en-US" sz="2800" b="1" dirty="0" smtClean="0">
                <a:effectLst>
                  <a:outerShdw blurRad="38100" dist="38100" dir="2700000" algn="tl">
                    <a:srgbClr val="000000">
                      <a:alpha val="43137"/>
                    </a:srgbClr>
                  </a:outerShdw>
                </a:effectLst>
                <a:latin typeface="宋体" pitchFamily="2" charset="-122"/>
              </a:rPr>
              <a:t>超视距</a:t>
            </a:r>
            <a:r>
              <a:rPr lang="zh-CN" altLang="en-US" sz="2800" b="1" dirty="0" smtClean="0">
                <a:latin typeface="宋体" pitchFamily="2" charset="-122"/>
              </a:rPr>
              <a:t>。</a:t>
            </a:r>
          </a:p>
          <a:p>
            <a:pPr>
              <a:buFont typeface="Wingdings" pitchFamily="2" charset="2"/>
              <a:buNone/>
              <a:defRPr/>
            </a:pPr>
            <a:endParaRPr lang="en-US" altLang="zh-CN" sz="2800" b="1" dirty="0" smtClean="0">
              <a:effectLst>
                <a:outerShdw blurRad="38100" dist="38100" dir="2700000" algn="tl">
                  <a:srgbClr val="C0C0C0"/>
                </a:outerShdw>
              </a:effectLst>
            </a:endParaRPr>
          </a:p>
          <a:p>
            <a:pPr>
              <a:buFont typeface="Wingdings" pitchFamily="2" charset="2"/>
              <a:buNone/>
              <a:defRPr/>
            </a:pPr>
            <a:endParaRPr lang="zh-CN" altLang="en-US" sz="2800" b="1"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762000" y="2133600"/>
            <a:ext cx="7772400" cy="4114800"/>
          </a:xfrm>
        </p:spPr>
        <p:txBody>
          <a:bodyPr/>
          <a:lstStyle/>
          <a:p>
            <a:pPr>
              <a:defRPr/>
            </a:pPr>
            <a:r>
              <a:rPr lang="zh-CN" altLang="en-US" sz="2800" b="1" dirty="0" smtClean="0">
                <a:effectLst>
                  <a:outerShdw blurRad="38100" dist="38100" dir="2700000" algn="tl">
                    <a:srgbClr val="000000">
                      <a:alpha val="43137"/>
                    </a:srgbClr>
                  </a:outerShdw>
                </a:effectLst>
              </a:rPr>
              <a:t>散射</a:t>
            </a:r>
            <a:r>
              <a:rPr lang="zh-CN" altLang="en-US" sz="2800" dirty="0" smtClean="0"/>
              <a:t>：</a:t>
            </a:r>
            <a:r>
              <a:rPr lang="zh-CN" altLang="en-US" sz="2800" b="1" dirty="0" smtClean="0"/>
              <a:t>当波穿行的介质中存在</a:t>
            </a:r>
            <a:r>
              <a:rPr lang="zh-CN" altLang="en-US" sz="2800" b="1" dirty="0" smtClean="0">
                <a:effectLst>
                  <a:outerShdw blurRad="38100" dist="38100" dir="2700000" algn="tl">
                    <a:srgbClr val="000000">
                      <a:alpha val="43137"/>
                    </a:srgbClr>
                  </a:outerShdw>
                </a:effectLst>
              </a:rPr>
              <a:t>小于波长</a:t>
            </a:r>
            <a:r>
              <a:rPr lang="zh-CN" altLang="en-US" sz="2800" b="1" dirty="0" smtClean="0"/>
              <a:t>的物体并且单位体积内阻挡体的个数非常巨大时，将对投射的电磁波产生散射。</a:t>
            </a:r>
            <a:endParaRPr lang="en-US" altLang="zh-CN" sz="2800" b="1" dirty="0" smtClean="0"/>
          </a:p>
          <a:p>
            <a:pPr>
              <a:defRPr/>
            </a:pPr>
            <a:r>
              <a:rPr lang="zh-CN" altLang="en-US" sz="2800" b="1" dirty="0" smtClean="0">
                <a:effectLst>
                  <a:outerShdw blurRad="38100" dist="38100" dir="2700000" algn="tl">
                    <a:srgbClr val="000000">
                      <a:alpha val="43137"/>
                    </a:srgbClr>
                  </a:outerShdw>
                </a:effectLst>
              </a:rPr>
              <a:t>散射体主要包括</a:t>
            </a:r>
            <a:r>
              <a:rPr lang="zh-CN" altLang="en-US" sz="2800" dirty="0" smtClean="0"/>
              <a:t>：</a:t>
            </a:r>
            <a:r>
              <a:rPr lang="zh-CN" altLang="en-US" sz="2800" b="1" dirty="0" smtClean="0"/>
              <a:t>对流层水汽凝结体和湍流不均匀性；流星余迹（</a:t>
            </a:r>
            <a:r>
              <a:rPr lang="en-US" altLang="zh-CN" sz="2800" b="1" dirty="0" smtClean="0">
                <a:latin typeface="Times New Roman" pitchFamily="18" charset="0"/>
                <a:cs typeface="Times New Roman" pitchFamily="18" charset="0"/>
              </a:rPr>
              <a:t>80~120km</a:t>
            </a:r>
            <a:r>
              <a:rPr lang="zh-CN" altLang="en-US" sz="2800" b="1" dirty="0" smtClean="0"/>
              <a:t>）；电离层电子密度不均匀性与自由电子；地、海粗糙面以及各种人为的目标，如飞机、导弹、海面舰艇等。</a:t>
            </a:r>
            <a:endParaRPr lang="en-US" altLang="zh-CN" sz="2800" b="1" dirty="0" smtClean="0"/>
          </a:p>
          <a:p>
            <a:pPr>
              <a:defRPr/>
            </a:pPr>
            <a:r>
              <a:rPr lang="zh-CN" altLang="en-US" sz="2800" b="1" dirty="0" smtClean="0"/>
              <a:t>地面上典型的散射体如，树木的树叶。</a:t>
            </a:r>
            <a:endParaRPr lang="en-US" altLang="zh-CN" sz="2800" b="1" dirty="0" smtClean="0"/>
          </a:p>
          <a:p>
            <a:pPr>
              <a:defRPr/>
            </a:pPr>
            <a:endParaRPr lang="zh-CN" altLang="en-US" b="1" dirty="0">
              <a:latin typeface="+mn-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endParaRPr lang="zh-CN" altLang="zh-CN" smtClean="0"/>
          </a:p>
        </p:txBody>
      </p:sp>
      <p:sp>
        <p:nvSpPr>
          <p:cNvPr id="47107" name="Rectangle 3"/>
          <p:cNvSpPr>
            <a:spLocks noGrp="1" noChangeArrowheads="1"/>
          </p:cNvSpPr>
          <p:nvPr>
            <p:ph type="body" idx="1"/>
          </p:nvPr>
        </p:nvSpPr>
        <p:spPr>
          <a:xfrm>
            <a:off x="762000" y="2133600"/>
            <a:ext cx="7772400" cy="4114800"/>
          </a:xfrm>
        </p:spPr>
        <p:txBody>
          <a:bodyPr/>
          <a:lstStyle/>
          <a:p>
            <a:pPr eaLnBrk="1" hangingPunct="1"/>
            <a:endParaRPr lang="zh-CN" altLang="zh-CN" smtClean="0"/>
          </a:p>
        </p:txBody>
      </p:sp>
      <p:pic>
        <p:nvPicPr>
          <p:cNvPr id="47108" name="Picture 4" descr="Radio Wave1"/>
          <p:cNvPicPr>
            <a:picLocks noChangeAspect="1" noChangeArrowheads="1"/>
          </p:cNvPicPr>
          <p:nvPr/>
        </p:nvPicPr>
        <p:blipFill>
          <a:blip r:embed="rId3" cstate="print"/>
          <a:srcRect/>
          <a:stretch>
            <a:fillRect/>
          </a:stretch>
        </p:blipFill>
        <p:spPr bwMode="auto">
          <a:xfrm>
            <a:off x="762000" y="2133600"/>
            <a:ext cx="7772400" cy="4495800"/>
          </a:xfrm>
          <a:prstGeom prst="rect">
            <a:avLst/>
          </a:prstGeom>
          <a:noFill/>
          <a:ln w="9525">
            <a:noFill/>
            <a:miter lim="800000"/>
            <a:headEnd/>
            <a:tailEnd/>
          </a:ln>
        </p:spPr>
      </p:pic>
      <p:sp>
        <p:nvSpPr>
          <p:cNvPr id="115717" name="Rectangle 5"/>
          <p:cNvSpPr>
            <a:spLocks noChangeArrowheads="1"/>
          </p:cNvSpPr>
          <p:nvPr/>
        </p:nvSpPr>
        <p:spPr bwMode="auto">
          <a:xfrm>
            <a:off x="2438400" y="4267200"/>
            <a:ext cx="2590800" cy="1447800"/>
          </a:xfrm>
          <a:prstGeom prst="rect">
            <a:avLst/>
          </a:prstGeom>
          <a:solidFill>
            <a:schemeClr val="accent1">
              <a:alpha val="25098"/>
            </a:schemeClr>
          </a:solidFill>
          <a:ln w="9525" algn="ctr">
            <a:no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5717"/>
                                        </p:tgtEl>
                                        <p:attrNameLst>
                                          <p:attrName>style.visibility</p:attrName>
                                        </p:attrNameLst>
                                      </p:cBhvr>
                                      <p:to>
                                        <p:strVal val="visible"/>
                                      </p:to>
                                    </p:set>
                                    <p:anim calcmode="lin" valueType="num">
                                      <p:cBhvr>
                                        <p:cTn id="7" dur="1000" fill="hold"/>
                                        <p:tgtEl>
                                          <p:spTgt spid="115717"/>
                                        </p:tgtEl>
                                        <p:attrNameLst>
                                          <p:attrName>ppt_w</p:attrName>
                                        </p:attrNameLst>
                                      </p:cBhvr>
                                      <p:tavLst>
                                        <p:tav tm="0">
                                          <p:val>
                                            <p:strVal val="#ppt_w*0.70"/>
                                          </p:val>
                                        </p:tav>
                                        <p:tav tm="100000">
                                          <p:val>
                                            <p:strVal val="#ppt_w"/>
                                          </p:val>
                                        </p:tav>
                                      </p:tavLst>
                                    </p:anim>
                                    <p:anim calcmode="lin" valueType="num">
                                      <p:cBhvr>
                                        <p:cTn id="8" dur="1000" fill="hold"/>
                                        <p:tgtEl>
                                          <p:spTgt spid="115717"/>
                                        </p:tgtEl>
                                        <p:attrNameLst>
                                          <p:attrName>ppt_h</p:attrName>
                                        </p:attrNameLst>
                                      </p:cBhvr>
                                      <p:tavLst>
                                        <p:tav tm="0">
                                          <p:val>
                                            <p:strVal val="#ppt_h"/>
                                          </p:val>
                                        </p:tav>
                                        <p:tav tm="100000">
                                          <p:val>
                                            <p:strVal val="#ppt_h"/>
                                          </p:val>
                                        </p:tav>
                                      </p:tavLst>
                                    </p:anim>
                                    <p:animEffect transition="in" filter="fade">
                                      <p:cBhvr>
                                        <p:cTn id="9" dur="1000"/>
                                        <p:tgtEl>
                                          <p:spTgt spid="115717"/>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115717"/>
                                        </p:tgtEl>
                                      </p:cBhvr>
                                    </p:animEffect>
                                    <p:animScale>
                                      <p:cBhvr>
                                        <p:cTn id="13" dur="250" autoRev="1" fill="hold"/>
                                        <p:tgtEl>
                                          <p:spTgt spid="1157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animBg="1"/>
      <p:bldP spid="11571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a:lstStyle/>
          <a:p>
            <a:endParaRPr lang="zh-CN" altLang="en-US"/>
          </a:p>
        </p:txBody>
      </p:sp>
      <p:pic>
        <p:nvPicPr>
          <p:cNvPr id="48132" name="Picture 5"/>
          <p:cNvPicPr>
            <a:picLocks noChangeAspect="1" noChangeArrowheads="1"/>
          </p:cNvPicPr>
          <p:nvPr/>
        </p:nvPicPr>
        <p:blipFill>
          <a:blip r:embed="rId3" cstate="print"/>
          <a:srcRect/>
          <a:stretch>
            <a:fillRect/>
          </a:stretch>
        </p:blipFill>
        <p:spPr bwMode="auto">
          <a:xfrm>
            <a:off x="838200" y="3657600"/>
            <a:ext cx="3429000" cy="2438400"/>
          </a:xfrm>
          <a:prstGeom prst="rect">
            <a:avLst/>
          </a:prstGeom>
          <a:noFill/>
          <a:ln w="9525" algn="ctr">
            <a:noFill/>
            <a:miter lim="800000"/>
            <a:headEnd/>
            <a:tailEnd/>
          </a:ln>
        </p:spPr>
      </p:pic>
      <p:pic>
        <p:nvPicPr>
          <p:cNvPr id="48133" name="Picture 8"/>
          <p:cNvPicPr>
            <a:picLocks noChangeAspect="1" noChangeArrowheads="1"/>
          </p:cNvPicPr>
          <p:nvPr/>
        </p:nvPicPr>
        <p:blipFill>
          <a:blip r:embed="rId4" cstate="print"/>
          <a:srcRect/>
          <a:stretch>
            <a:fillRect/>
          </a:stretch>
        </p:blipFill>
        <p:spPr bwMode="auto">
          <a:xfrm>
            <a:off x="4343400" y="4343400"/>
            <a:ext cx="4191000" cy="1752600"/>
          </a:xfrm>
          <a:prstGeom prst="rect">
            <a:avLst/>
          </a:prstGeom>
          <a:noFill/>
          <a:ln w="9525">
            <a:noFill/>
            <a:miter lim="800000"/>
            <a:headEnd/>
            <a:tailEnd/>
          </a:ln>
        </p:spPr>
      </p:pic>
      <p:pic>
        <p:nvPicPr>
          <p:cNvPr id="48134" name="Picture 9"/>
          <p:cNvPicPr>
            <a:picLocks noChangeAspect="1" noChangeArrowheads="1"/>
          </p:cNvPicPr>
          <p:nvPr/>
        </p:nvPicPr>
        <p:blipFill>
          <a:blip r:embed="rId5" cstate="print"/>
          <a:srcRect/>
          <a:stretch>
            <a:fillRect/>
          </a:stretch>
        </p:blipFill>
        <p:spPr bwMode="auto">
          <a:xfrm>
            <a:off x="838200" y="2209800"/>
            <a:ext cx="3429000" cy="1371600"/>
          </a:xfrm>
          <a:prstGeom prst="rect">
            <a:avLst/>
          </a:prstGeom>
          <a:noFill/>
          <a:ln w="9525">
            <a:noFill/>
            <a:miter lim="800000"/>
            <a:headEnd/>
            <a:tailEnd/>
          </a:ln>
        </p:spPr>
      </p:pic>
      <p:sp>
        <p:nvSpPr>
          <p:cNvPr id="48135" name="Text Box 10"/>
          <p:cNvSpPr txBox="1">
            <a:spLocks noChangeArrowheads="1"/>
          </p:cNvSpPr>
          <p:nvPr/>
        </p:nvSpPr>
        <p:spPr bwMode="auto">
          <a:xfrm>
            <a:off x="1676400" y="3124200"/>
            <a:ext cx="1676400" cy="366713"/>
          </a:xfrm>
          <a:prstGeom prst="rect">
            <a:avLst/>
          </a:prstGeom>
          <a:noFill/>
          <a:ln w="9525" algn="ctr">
            <a:noFill/>
            <a:miter lim="800000"/>
            <a:headEnd/>
            <a:tailEnd/>
          </a:ln>
        </p:spPr>
        <p:txBody>
          <a:bodyPr>
            <a:spAutoFit/>
          </a:bodyPr>
          <a:lstStyle/>
          <a:p>
            <a:r>
              <a:rPr lang="zh-CN" altLang="en-US"/>
              <a:t>地表面波</a:t>
            </a:r>
          </a:p>
        </p:txBody>
      </p:sp>
      <p:sp>
        <p:nvSpPr>
          <p:cNvPr id="48136" name="Text Box 11"/>
          <p:cNvSpPr txBox="1">
            <a:spLocks noChangeArrowheads="1"/>
          </p:cNvSpPr>
          <p:nvPr/>
        </p:nvSpPr>
        <p:spPr bwMode="auto">
          <a:xfrm>
            <a:off x="1524000" y="5638800"/>
            <a:ext cx="1676400" cy="366713"/>
          </a:xfrm>
          <a:prstGeom prst="rect">
            <a:avLst/>
          </a:prstGeom>
          <a:noFill/>
          <a:ln w="9525" algn="ctr">
            <a:noFill/>
            <a:miter lim="800000"/>
            <a:headEnd/>
            <a:tailEnd/>
          </a:ln>
        </p:spPr>
        <p:txBody>
          <a:bodyPr>
            <a:spAutoFit/>
          </a:bodyPr>
          <a:lstStyle/>
          <a:p>
            <a:r>
              <a:rPr lang="zh-CN" altLang="en-US"/>
              <a:t>天波</a:t>
            </a:r>
          </a:p>
        </p:txBody>
      </p:sp>
      <p:sp>
        <p:nvSpPr>
          <p:cNvPr id="48137" name="Text Box 13"/>
          <p:cNvSpPr txBox="1">
            <a:spLocks noChangeArrowheads="1"/>
          </p:cNvSpPr>
          <p:nvPr/>
        </p:nvSpPr>
        <p:spPr bwMode="auto">
          <a:xfrm>
            <a:off x="5715000" y="5715000"/>
            <a:ext cx="1676400" cy="366713"/>
          </a:xfrm>
          <a:prstGeom prst="rect">
            <a:avLst/>
          </a:prstGeom>
          <a:noFill/>
          <a:ln w="9525" algn="ctr">
            <a:noFill/>
            <a:miter lim="800000"/>
            <a:headEnd/>
            <a:tailEnd/>
          </a:ln>
        </p:spPr>
        <p:txBody>
          <a:bodyPr>
            <a:spAutoFit/>
          </a:bodyPr>
          <a:lstStyle/>
          <a:p>
            <a:r>
              <a:rPr lang="zh-CN" altLang="en-US"/>
              <a:t>对流层散射波</a:t>
            </a:r>
          </a:p>
        </p:txBody>
      </p:sp>
      <p:pic>
        <p:nvPicPr>
          <p:cNvPr id="48138" name="Picture 14"/>
          <p:cNvPicPr>
            <a:picLocks noChangeAspect="1" noChangeArrowheads="1"/>
          </p:cNvPicPr>
          <p:nvPr/>
        </p:nvPicPr>
        <p:blipFill>
          <a:blip r:embed="rId6" cstate="print"/>
          <a:srcRect/>
          <a:stretch>
            <a:fillRect/>
          </a:stretch>
        </p:blipFill>
        <p:spPr bwMode="auto">
          <a:xfrm>
            <a:off x="4343400" y="2209800"/>
            <a:ext cx="4114800" cy="2006600"/>
          </a:xfrm>
          <a:prstGeom prst="rect">
            <a:avLst/>
          </a:prstGeom>
          <a:noFill/>
          <a:ln w="9525">
            <a:noFill/>
            <a:miter lim="800000"/>
            <a:headEnd/>
            <a:tailEnd/>
          </a:ln>
        </p:spPr>
      </p:pic>
      <p:sp>
        <p:nvSpPr>
          <p:cNvPr id="48139" name="Text Box 15"/>
          <p:cNvSpPr txBox="1">
            <a:spLocks noChangeArrowheads="1"/>
          </p:cNvSpPr>
          <p:nvPr/>
        </p:nvSpPr>
        <p:spPr bwMode="auto">
          <a:xfrm>
            <a:off x="4419600" y="2362200"/>
            <a:ext cx="1676400" cy="366713"/>
          </a:xfrm>
          <a:prstGeom prst="rect">
            <a:avLst/>
          </a:prstGeom>
          <a:noFill/>
          <a:ln w="9525" algn="ctr">
            <a:noFill/>
            <a:miter lim="800000"/>
            <a:headEnd/>
            <a:tailEnd/>
          </a:ln>
        </p:spPr>
        <p:txBody>
          <a:bodyPr>
            <a:spAutoFit/>
          </a:bodyPr>
          <a:lstStyle/>
          <a:p>
            <a:r>
              <a:rPr lang="zh-CN" altLang="en-US">
                <a:solidFill>
                  <a:schemeClr val="hlink"/>
                </a:solidFill>
              </a:rPr>
              <a:t>直接波</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2"/>
          <p:cNvSpPr>
            <a:spLocks noGrp="1"/>
          </p:cNvSpPr>
          <p:nvPr>
            <p:ph type="title"/>
          </p:nvPr>
        </p:nvSpPr>
        <p:spPr/>
        <p:txBody>
          <a:bodyPr/>
          <a:lstStyle/>
          <a:p>
            <a:endParaRPr lang="zh-CN" altLang="en-US" smtClean="0"/>
          </a:p>
        </p:txBody>
      </p:sp>
      <p:sp>
        <p:nvSpPr>
          <p:cNvPr id="1028" name="内容占位符 3"/>
          <p:cNvSpPr>
            <a:spLocks noGrp="1"/>
          </p:cNvSpPr>
          <p:nvPr>
            <p:ph idx="1"/>
          </p:nvPr>
        </p:nvSpPr>
        <p:spPr>
          <a:xfrm>
            <a:off x="838200" y="2057400"/>
            <a:ext cx="7772400" cy="4419600"/>
          </a:xfrm>
        </p:spPr>
        <p:txBody>
          <a:bodyPr/>
          <a:lstStyle/>
          <a:p>
            <a:pPr>
              <a:buFont typeface="Wingdings" pitchFamily="2" charset="2"/>
              <a:buNone/>
              <a:defRPr/>
            </a:pPr>
            <a:r>
              <a:rPr lang="en-US" altLang="zh-CN" b="1" dirty="0" smtClean="0">
                <a:latin typeface="Times New Roman" pitchFamily="18" charset="0"/>
                <a:cs typeface="Times New Roman" pitchFamily="18" charset="0"/>
              </a:rPr>
              <a:t>5. </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陆地</a:t>
            </a:r>
            <a:r>
              <a:rPr lang="zh-CN" altLang="en-US" b="1" dirty="0" smtClean="0">
                <a:latin typeface="Times New Roman" pitchFamily="18" charset="0"/>
                <a:cs typeface="Times New Roman" pitchFamily="18" charset="0"/>
              </a:rPr>
              <a:t>移动通信的主要电波传播形式：</a:t>
            </a:r>
            <a:endParaRPr lang="en-US" altLang="zh-CN" b="1" dirty="0" smtClean="0">
              <a:latin typeface="Times New Roman" pitchFamily="18" charset="0"/>
              <a:cs typeface="Times New Roman" pitchFamily="18" charset="0"/>
            </a:endParaRPr>
          </a:p>
          <a:p>
            <a:pPr>
              <a:buFont typeface="Wingdings" pitchFamily="2" charset="2"/>
              <a:buNone/>
              <a:defRPr/>
            </a:pPr>
            <a:r>
              <a:rPr lang="zh-CN" altLang="en-US" b="1" dirty="0" smtClean="0">
                <a:latin typeface="Times New Roman" pitchFamily="18" charset="0"/>
                <a:cs typeface="Times New Roman" pitchFamily="18" charset="0"/>
              </a:rPr>
              <a:t>视距（</a:t>
            </a:r>
            <a:r>
              <a:rPr lang="en-US" altLang="zh-CN" b="1" dirty="0" smtClean="0">
                <a:latin typeface="Times New Roman" pitchFamily="18" charset="0"/>
                <a:cs typeface="Times New Roman" pitchFamily="18" charset="0"/>
              </a:rPr>
              <a:t>LOS</a:t>
            </a:r>
            <a:r>
              <a:rPr lang="zh-CN" altLang="en-US" b="1" dirty="0" smtClean="0">
                <a:latin typeface="Times New Roman" pitchFamily="18" charset="0"/>
                <a:cs typeface="Times New Roman" pitchFamily="18" charset="0"/>
              </a:rPr>
              <a:t>）传播、反射、散射、绕射。</a:t>
            </a:r>
          </a:p>
        </p:txBody>
      </p:sp>
      <p:graphicFrame>
        <p:nvGraphicFramePr>
          <p:cNvPr id="1026" name="Object 2"/>
          <p:cNvGraphicFramePr>
            <a:graphicFrameLocks noChangeAspect="1"/>
          </p:cNvGraphicFramePr>
          <p:nvPr/>
        </p:nvGraphicFramePr>
        <p:xfrm>
          <a:off x="2057400" y="3200400"/>
          <a:ext cx="4876800" cy="2743200"/>
        </p:xfrm>
        <a:graphic>
          <a:graphicData uri="http://schemas.openxmlformats.org/presentationml/2006/ole">
            <p:oleObj spid="_x0000_s1026" name="公式" r:id="rId3" imgW="952200" imgH="914400" progId="Equation.3">
              <p:embed/>
            </p:oleObj>
          </a:graphicData>
        </a:graphic>
      </p:graphicFrame>
      <p:sp>
        <p:nvSpPr>
          <p:cNvPr id="6" name="TextBox 5"/>
          <p:cNvSpPr txBox="1"/>
          <p:nvPr/>
        </p:nvSpPr>
        <p:spPr>
          <a:xfrm>
            <a:off x="914400" y="5943600"/>
            <a:ext cx="7391400" cy="523875"/>
          </a:xfrm>
          <a:prstGeom prst="rect">
            <a:avLst/>
          </a:prstGeom>
          <a:noFill/>
        </p:spPr>
        <p:txBody>
          <a:bodyPr>
            <a:spAutoFit/>
          </a:bodyPr>
          <a:lstStyle/>
          <a:p>
            <a:pPr algn="l">
              <a:defRPr/>
            </a:pPr>
            <a:r>
              <a:rPr lang="en-US" altLang="zh-CN" sz="2800" dirty="0">
                <a:effectLst>
                  <a:outerShdw blurRad="38100" dist="38100" dir="2700000" algn="tl">
                    <a:srgbClr val="000000">
                      <a:alpha val="43137"/>
                    </a:srgbClr>
                  </a:outerShdw>
                </a:effectLst>
                <a:latin typeface="Times New Roman" pitchFamily="18" charset="0"/>
                <a:cs typeface="Times New Roman" pitchFamily="18" charset="0"/>
              </a:rPr>
              <a:t>NLOS</a:t>
            </a:r>
            <a:r>
              <a:rPr lang="zh-CN" altLang="en-US" sz="2800" dirty="0">
                <a:effectLst>
                  <a:outerShdw blurRad="38100" dist="38100" dir="2700000" algn="tl">
                    <a:srgbClr val="000000">
                      <a:alpha val="43137"/>
                    </a:srgbClr>
                  </a:outerShdw>
                </a:effectLst>
                <a:latin typeface="Times New Roman" pitchFamily="18" charset="0"/>
                <a:cs typeface="Times New Roman" pitchFamily="18" charset="0"/>
              </a:rPr>
              <a:t>：</a:t>
            </a:r>
            <a:r>
              <a:rPr lang="en-US" altLang="zh-CN" sz="2800" dirty="0">
                <a:effectLst>
                  <a:outerShdw blurRad="38100" dist="38100" dir="2700000" algn="tl">
                    <a:srgbClr val="000000">
                      <a:alpha val="43137"/>
                    </a:srgbClr>
                  </a:outerShdw>
                </a:effectLst>
                <a:latin typeface="Times New Roman" pitchFamily="18" charset="0"/>
                <a:cs typeface="Times New Roman" pitchFamily="18" charset="0"/>
              </a:rPr>
              <a:t>Non Line Of Sight  </a:t>
            </a:r>
            <a:r>
              <a:rPr lang="zh-CN" altLang="en-US" sz="2800" dirty="0">
                <a:effectLst>
                  <a:outerShdw blurRad="38100" dist="38100" dir="2700000" algn="tl">
                    <a:srgbClr val="000000">
                      <a:alpha val="43137"/>
                    </a:srgbClr>
                  </a:outerShdw>
                </a:effectLst>
                <a:latin typeface="Times New Roman" pitchFamily="18" charset="0"/>
                <a:cs typeface="Times New Roman" pitchFamily="18" charset="0"/>
              </a:rPr>
              <a:t>非视距</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p:txBody>
          <a:bodyPr/>
          <a:lstStyle/>
          <a:p>
            <a:pPr eaLnBrk="1" hangingPunct="1"/>
            <a:r>
              <a:rPr lang="zh-CN" altLang="en-US" sz="3600" b="1" smtClean="0"/>
              <a:t>地面反射双线模型</a:t>
            </a:r>
          </a:p>
        </p:txBody>
      </p:sp>
      <p:sp>
        <p:nvSpPr>
          <p:cNvPr id="4" name="直角上箭头 3">
            <a:hlinkClick r:id="rId2" action="ppaction://hlinksldjump"/>
          </p:cNvPr>
          <p:cNvSpPr/>
          <p:nvPr/>
        </p:nvSpPr>
        <p:spPr bwMode="auto">
          <a:xfrm>
            <a:off x="7924800" y="5943600"/>
            <a:ext cx="533400" cy="457200"/>
          </a:xfrm>
          <a:prstGeom prst="bentUpArrow">
            <a:avLst>
              <a:gd name="adj1" fmla="val 36111"/>
              <a:gd name="adj2" fmla="val 36111"/>
              <a:gd name="adj3" fmla="val 41667"/>
            </a:avLst>
          </a:prstGeom>
          <a:solidFill>
            <a:srgbClr val="7030A0"/>
          </a:solidFill>
          <a:ln w="9525" cap="flat" cmpd="sng" algn="ctr">
            <a:noFill/>
            <a:prstDash val="solid"/>
            <a:round/>
            <a:headEnd type="none" w="med" len="med"/>
            <a:tailEnd type="none" w="med" len="med"/>
          </a:ln>
          <a:effectLst/>
        </p:spPr>
        <p:txBody>
          <a:bodyPr>
            <a:spAutoFit/>
          </a:bodyPr>
          <a:lstStyle/>
          <a:p>
            <a:pPr>
              <a:defRPr/>
            </a:pPr>
            <a:endParaRPr lang="zh-CN" altLang="en-US"/>
          </a:p>
        </p:txBody>
      </p:sp>
      <p:pic>
        <p:nvPicPr>
          <p:cNvPr id="70657" name="Picture 1"/>
          <p:cNvPicPr>
            <a:picLocks noChangeAspect="1" noChangeArrowheads="1"/>
          </p:cNvPicPr>
          <p:nvPr/>
        </p:nvPicPr>
        <p:blipFill>
          <a:blip r:embed="rId3"/>
          <a:srcRect/>
          <a:stretch>
            <a:fillRect/>
          </a:stretch>
        </p:blipFill>
        <p:spPr bwMode="auto">
          <a:xfrm>
            <a:off x="838200" y="2133600"/>
            <a:ext cx="7229475" cy="4010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sz="4000" b="1" dirty="0" smtClean="0"/>
              <a:t>三、无线收发信机</a:t>
            </a:r>
            <a:r>
              <a:rPr lang="en-US" altLang="zh-CN" sz="4000" b="1" dirty="0" smtClean="0">
                <a:latin typeface="Times New Roman" pitchFamily="18" charset="0"/>
                <a:cs typeface="Times New Roman" pitchFamily="18" charset="0"/>
              </a:rPr>
              <a:t>(transceiver)</a:t>
            </a:r>
            <a:br>
              <a:rPr lang="en-US" altLang="zh-CN" sz="4000" b="1" dirty="0" smtClean="0">
                <a:latin typeface="Times New Roman" pitchFamily="18" charset="0"/>
                <a:cs typeface="Times New Roman" pitchFamily="18" charset="0"/>
              </a:rPr>
            </a:br>
            <a:r>
              <a:rPr lang="zh-CN" altLang="en-US" sz="4000" b="1" dirty="0" smtClean="0"/>
              <a:t>简介</a:t>
            </a:r>
          </a:p>
        </p:txBody>
      </p:sp>
      <p:sp>
        <p:nvSpPr>
          <p:cNvPr id="50179" name="Rectangle 3"/>
          <p:cNvSpPr>
            <a:spLocks noGrp="1" noChangeArrowheads="1"/>
          </p:cNvSpPr>
          <p:nvPr>
            <p:ph type="body" idx="1"/>
          </p:nvPr>
        </p:nvSpPr>
        <p:spPr>
          <a:xfrm>
            <a:off x="762000" y="2133600"/>
            <a:ext cx="7772400" cy="4495800"/>
          </a:xfrm>
        </p:spPr>
        <p:txBody>
          <a:bodyPr/>
          <a:lstStyle/>
          <a:p>
            <a:pPr eaLnBrk="1" hangingPunct="1">
              <a:buFont typeface="Wingdings" pitchFamily="2" charset="2"/>
              <a:buNone/>
            </a:pPr>
            <a:r>
              <a:rPr lang="en-US" altLang="zh-CN" b="1" dirty="0" smtClean="0">
                <a:latin typeface="Times New Roman" pitchFamily="18" charset="0"/>
              </a:rPr>
              <a:t>1. </a:t>
            </a:r>
            <a:r>
              <a:rPr lang="zh-CN" altLang="en-US" b="1" dirty="0" smtClean="0">
                <a:latin typeface="Times New Roman" pitchFamily="18" charset="0"/>
              </a:rPr>
              <a:t>超外差接收机所</a:t>
            </a:r>
            <a:r>
              <a:rPr lang="zh-CN" altLang="en-US" b="1" dirty="0" smtClean="0"/>
              <a:t>完成的频率变换</a:t>
            </a:r>
            <a:r>
              <a:rPr lang="zh-CN" altLang="en-US" dirty="0" smtClean="0"/>
              <a:t>：</a:t>
            </a:r>
          </a:p>
        </p:txBody>
      </p:sp>
      <p:pic>
        <p:nvPicPr>
          <p:cNvPr id="50180" name="Picture 4" descr="superhet_RX_fs"/>
          <p:cNvPicPr>
            <a:picLocks noChangeAspect="1" noChangeArrowheads="1"/>
          </p:cNvPicPr>
          <p:nvPr/>
        </p:nvPicPr>
        <p:blipFill>
          <a:blip r:embed="rId3" cstate="print"/>
          <a:srcRect/>
          <a:stretch>
            <a:fillRect/>
          </a:stretch>
        </p:blipFill>
        <p:spPr bwMode="auto">
          <a:xfrm>
            <a:off x="976313" y="2819400"/>
            <a:ext cx="7191375" cy="3124200"/>
          </a:xfrm>
          <a:prstGeom prst="rect">
            <a:avLst/>
          </a:prstGeom>
          <a:noFill/>
          <a:ln w="9525">
            <a:noFill/>
            <a:miter lim="800000"/>
            <a:headEnd/>
            <a:tailEnd/>
          </a:ln>
        </p:spPr>
      </p:pic>
      <p:sp>
        <p:nvSpPr>
          <p:cNvPr id="37893" name="Text Box 5"/>
          <p:cNvSpPr txBox="1">
            <a:spLocks noChangeArrowheads="1"/>
          </p:cNvSpPr>
          <p:nvPr/>
        </p:nvSpPr>
        <p:spPr bwMode="auto">
          <a:xfrm>
            <a:off x="609600" y="6027003"/>
            <a:ext cx="7924800" cy="830997"/>
          </a:xfrm>
          <a:prstGeom prst="rect">
            <a:avLst/>
          </a:prstGeom>
          <a:noFill/>
          <a:ln w="9525">
            <a:noFill/>
            <a:miter lim="800000"/>
            <a:headEnd/>
            <a:tailEnd/>
          </a:ln>
          <a:effectLst/>
        </p:spPr>
        <p:txBody>
          <a:bodyPr wrap="square">
            <a:spAutoFit/>
          </a:bodyPr>
          <a:lstStyle/>
          <a:p>
            <a:pPr algn="l">
              <a:defRPr/>
            </a:pPr>
            <a:r>
              <a:rPr lang="en-US" altLang="zh-CN" sz="2400" dirty="0" smtClean="0">
                <a:solidFill>
                  <a:schemeClr val="tx1"/>
                </a:solidFill>
                <a:effectLst>
                  <a:outerShdw blurRad="38100" dist="38100" dir="2700000" algn="tl">
                    <a:srgbClr val="FFFFFF"/>
                  </a:outerShdw>
                </a:effectLst>
                <a:latin typeface="Times New Roman" pitchFamily="18" charset="0"/>
              </a:rPr>
              <a:t>RF</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en-US" altLang="zh-CN" sz="2400" dirty="0" smtClean="0">
                <a:solidFill>
                  <a:schemeClr val="tx1"/>
                </a:solidFill>
                <a:effectLst>
                  <a:outerShdw blurRad="38100" dist="38100" dir="2700000" algn="tl">
                    <a:srgbClr val="FFFFFF"/>
                  </a:outerShdw>
                </a:effectLst>
                <a:latin typeface="Times New Roman" pitchFamily="18" charset="0"/>
              </a:rPr>
              <a:t>R</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en-US" altLang="zh-CN" sz="2400" dirty="0" smtClean="0">
                <a:solidFill>
                  <a:schemeClr val="tx1"/>
                </a:solidFill>
                <a:effectLst>
                  <a:outerShdw blurRad="38100" dist="38100" dir="2700000" algn="tl">
                    <a:srgbClr val="FFFFFF"/>
                  </a:outerShdw>
                </a:effectLst>
                <a:latin typeface="Times New Roman" pitchFamily="18" charset="0"/>
              </a:rPr>
              <a:t>Radio</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zh-CN" altLang="en-US" sz="2400" b="0" dirty="0" smtClean="0">
                <a:solidFill>
                  <a:schemeClr val="tx1"/>
                </a:solidFill>
                <a:latin typeface="Times New Roman" pitchFamily="18" charset="0"/>
              </a:rPr>
              <a:t>：</a:t>
            </a:r>
            <a:r>
              <a:rPr lang="zh-CN" altLang="en-US" sz="2400" dirty="0" smtClean="0">
                <a:solidFill>
                  <a:schemeClr val="tx1"/>
                </a:solidFill>
                <a:latin typeface="Times New Roman" pitchFamily="18" charset="0"/>
              </a:rPr>
              <a:t>射频      </a:t>
            </a:r>
            <a:r>
              <a:rPr lang="en-US" altLang="zh-CN" sz="2400" dirty="0" smtClean="0">
                <a:solidFill>
                  <a:schemeClr val="tx1"/>
                </a:solidFill>
                <a:effectLst>
                  <a:outerShdw blurRad="38100" dist="38100" dir="2700000" algn="tl">
                    <a:srgbClr val="FFFFFF"/>
                  </a:outerShdw>
                </a:effectLst>
                <a:latin typeface="Times New Roman" pitchFamily="18" charset="0"/>
              </a:rPr>
              <a:t>IF</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en-US" altLang="zh-CN" sz="2400" dirty="0" smtClean="0">
                <a:solidFill>
                  <a:schemeClr val="tx1"/>
                </a:solidFill>
                <a:effectLst>
                  <a:outerShdw blurRad="38100" dist="38100" dir="2700000" algn="tl">
                    <a:srgbClr val="FFFFFF"/>
                  </a:outerShdw>
                </a:effectLst>
                <a:latin typeface="Times New Roman" pitchFamily="18" charset="0"/>
              </a:rPr>
              <a:t>I</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en-US" altLang="zh-CN" sz="2400" dirty="0" smtClean="0">
                <a:solidFill>
                  <a:schemeClr val="tx1"/>
                </a:solidFill>
                <a:effectLst>
                  <a:outerShdw blurRad="38100" dist="38100" dir="2700000" algn="tl">
                    <a:srgbClr val="FFFFFF"/>
                  </a:outerShdw>
                </a:effectLst>
                <a:latin typeface="Times New Roman" pitchFamily="18" charset="0"/>
              </a:rPr>
              <a:t>Intermediate</a:t>
            </a:r>
            <a:r>
              <a:rPr lang="zh-CN" altLang="en-US" sz="2400" dirty="0" smtClean="0">
                <a:solidFill>
                  <a:schemeClr val="tx1"/>
                </a:solidFill>
                <a:effectLst>
                  <a:outerShdw blurRad="38100" dist="38100" dir="2700000" algn="tl">
                    <a:srgbClr val="FFFFFF"/>
                  </a:outerShdw>
                </a:effectLst>
                <a:latin typeface="Times New Roman" pitchFamily="18" charset="0"/>
              </a:rPr>
              <a:t>）</a:t>
            </a:r>
            <a:r>
              <a:rPr lang="zh-CN" altLang="en-US" sz="2400" b="0" dirty="0" smtClean="0">
                <a:solidFill>
                  <a:schemeClr val="tx1"/>
                </a:solidFill>
                <a:latin typeface="Times New Roman" pitchFamily="18" charset="0"/>
              </a:rPr>
              <a:t>：</a:t>
            </a:r>
            <a:r>
              <a:rPr lang="zh-CN" altLang="en-US" sz="2400" dirty="0" smtClean="0">
                <a:solidFill>
                  <a:schemeClr val="tx1"/>
                </a:solidFill>
                <a:latin typeface="Times New Roman" pitchFamily="18" charset="0"/>
              </a:rPr>
              <a:t>中频</a:t>
            </a:r>
            <a:r>
              <a:rPr lang="en-US" altLang="zh-CN" sz="2400" dirty="0" smtClean="0">
                <a:solidFill>
                  <a:schemeClr val="tx1"/>
                </a:solidFill>
                <a:effectLst>
                  <a:outerShdw blurRad="38100" dist="38100" dir="2700000" algn="tl">
                    <a:srgbClr val="FFFFFF"/>
                  </a:outerShdw>
                </a:effectLst>
                <a:latin typeface="Times New Roman" pitchFamily="18" charset="0"/>
              </a:rPr>
              <a:t>baseband</a:t>
            </a:r>
            <a:r>
              <a:rPr lang="zh-CN" altLang="en-US" sz="2400" b="0" dirty="0">
                <a:solidFill>
                  <a:schemeClr val="tx1"/>
                </a:solidFill>
                <a:latin typeface="Times New Roman" pitchFamily="18" charset="0"/>
              </a:rPr>
              <a:t>：</a:t>
            </a:r>
            <a:r>
              <a:rPr lang="zh-CN" altLang="en-US" sz="2400" dirty="0">
                <a:solidFill>
                  <a:schemeClr val="tx1"/>
                </a:solidFill>
                <a:latin typeface="Times New Roman" pitchFamily="18" charset="0"/>
              </a:rPr>
              <a:t>基带</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endParaRPr lang="zh-CN" altLang="zh-CN" smtClean="0"/>
          </a:p>
        </p:txBody>
      </p:sp>
      <p:sp>
        <p:nvSpPr>
          <p:cNvPr id="41987" name="Rectangle 3"/>
          <p:cNvSpPr>
            <a:spLocks noGrp="1" noChangeArrowheads="1"/>
          </p:cNvSpPr>
          <p:nvPr>
            <p:ph type="body" idx="1"/>
          </p:nvPr>
        </p:nvSpPr>
        <p:spPr>
          <a:xfrm>
            <a:off x="762000" y="2057400"/>
            <a:ext cx="7772400" cy="4114800"/>
          </a:xfrm>
        </p:spPr>
        <p:txBody>
          <a:bodyPr/>
          <a:lstStyle/>
          <a:p>
            <a:pPr eaLnBrk="1" hangingPunct="1">
              <a:defRPr/>
            </a:pPr>
            <a:r>
              <a:rPr lang="zh-CN" altLang="en-US" b="1" dirty="0" smtClean="0">
                <a:latin typeface="Times New Roman" pitchFamily="18" charset="0"/>
              </a:rPr>
              <a:t>采用超外差结构的</a:t>
            </a:r>
            <a:r>
              <a:rPr lang="zh-CN" altLang="en-US" b="1" dirty="0" smtClean="0">
                <a:effectLst>
                  <a:outerShdw blurRad="38100" dist="38100" dir="2700000" algn="tl">
                    <a:srgbClr val="000000">
                      <a:alpha val="43137"/>
                    </a:srgbClr>
                  </a:outerShdw>
                </a:effectLst>
                <a:latin typeface="Times New Roman" pitchFamily="18" charset="0"/>
              </a:rPr>
              <a:t>原因</a:t>
            </a:r>
            <a:r>
              <a:rPr lang="zh-CN" altLang="en-US" b="1" dirty="0" smtClean="0">
                <a:latin typeface="Times New Roman" pitchFamily="18" charset="0"/>
              </a:rPr>
              <a:t>：</a:t>
            </a:r>
            <a:r>
              <a:rPr lang="en-US" altLang="zh-CN" b="1" dirty="0" smtClean="0">
                <a:effectLst>
                  <a:outerShdw blurRad="38100" dist="38100" dir="2700000" algn="tl">
                    <a:srgbClr val="000000">
                      <a:alpha val="43137"/>
                    </a:srgbClr>
                  </a:outerShdw>
                </a:effectLst>
                <a:latin typeface="Times New Roman" pitchFamily="18" charset="0"/>
              </a:rPr>
              <a:t>1</a:t>
            </a:r>
            <a:r>
              <a:rPr lang="zh-CN" altLang="en-US" b="1" dirty="0" smtClean="0">
                <a:effectLst>
                  <a:outerShdw blurRad="38100" dist="38100" dir="2700000" algn="tl">
                    <a:srgbClr val="000000">
                      <a:alpha val="43137"/>
                    </a:srgbClr>
                  </a:outerShdw>
                </a:effectLst>
                <a:latin typeface="Times New Roman" pitchFamily="18" charset="0"/>
              </a:rPr>
              <a:t>）</a:t>
            </a:r>
            <a:r>
              <a:rPr lang="zh-CN" altLang="en-US" b="1" dirty="0" smtClean="0">
                <a:latin typeface="Times New Roman" pitchFamily="18" charset="0"/>
              </a:rPr>
              <a:t>中频比射频频率低得多，易于实现信道选择；</a:t>
            </a:r>
            <a:r>
              <a:rPr lang="en-US" altLang="zh-CN" b="1" dirty="0" smtClean="0">
                <a:effectLst>
                  <a:outerShdw blurRad="38100" dist="38100" dir="2700000" algn="tl">
                    <a:srgbClr val="000000">
                      <a:alpha val="43137"/>
                    </a:srgbClr>
                  </a:outerShdw>
                </a:effectLst>
                <a:latin typeface="Times New Roman" pitchFamily="18" charset="0"/>
              </a:rPr>
              <a:t>2</a:t>
            </a:r>
            <a:r>
              <a:rPr lang="zh-CN" altLang="en-US" b="1" dirty="0" smtClean="0">
                <a:effectLst>
                  <a:outerShdw blurRad="38100" dist="38100" dir="2700000" algn="tl">
                    <a:srgbClr val="000000">
                      <a:alpha val="43137"/>
                    </a:srgbClr>
                  </a:outerShdw>
                </a:effectLst>
                <a:latin typeface="Times New Roman" pitchFamily="18" charset="0"/>
              </a:rPr>
              <a:t>）</a:t>
            </a:r>
            <a:r>
              <a:rPr lang="zh-CN" altLang="en-US" b="1" dirty="0" smtClean="0">
                <a:latin typeface="Times New Roman" pitchFamily="18" charset="0"/>
              </a:rPr>
              <a:t>由于无线接收信号一般相当微弱，接收机的放大倍数（到基带处理为止的）达到</a:t>
            </a:r>
            <a:r>
              <a:rPr lang="en-US" altLang="zh-CN" b="1" dirty="0" smtClean="0">
                <a:latin typeface="Times New Roman" pitchFamily="18" charset="0"/>
              </a:rPr>
              <a:t>100dB</a:t>
            </a:r>
            <a:r>
              <a:rPr lang="zh-CN" altLang="en-US" b="1" dirty="0" smtClean="0">
                <a:latin typeface="Times New Roman" pitchFamily="18" charset="0"/>
              </a:rPr>
              <a:t>以上（即总的功率放大倍数要达到</a:t>
            </a:r>
            <a:r>
              <a:rPr lang="en-US" altLang="zh-CN" b="1" dirty="0" smtClean="0">
                <a:latin typeface="Times New Roman" pitchFamily="18" charset="0"/>
              </a:rPr>
              <a:t>10</a:t>
            </a:r>
            <a:r>
              <a:rPr lang="en-US" altLang="zh-CN" b="1" baseline="30000" dirty="0" smtClean="0">
                <a:latin typeface="Times New Roman" pitchFamily="18" charset="0"/>
              </a:rPr>
              <a:t>10</a:t>
            </a:r>
            <a:r>
              <a:rPr lang="zh-CN" altLang="en-US" b="1" dirty="0" smtClean="0">
                <a:latin typeface="Times New Roman" pitchFamily="18" charset="0"/>
              </a:rPr>
              <a:t>倍）。分段实现这样大的增益要现实一些，放大器也更稳定</a:t>
            </a:r>
            <a:r>
              <a:rPr lang="zh-CN" altLang="en-US" b="1" dirty="0" smtClean="0">
                <a:effectLst>
                  <a:outerShdw blurRad="38100" dist="38100" dir="2700000" algn="tl">
                    <a:srgbClr val="000000">
                      <a:alpha val="43137"/>
                    </a:srgbClr>
                  </a:outerShdw>
                </a:effectLst>
                <a:latin typeface="Times New Roman" pitchFamily="18" charset="0"/>
              </a:rPr>
              <a:t>；</a:t>
            </a:r>
            <a:r>
              <a:rPr lang="en-US" altLang="zh-CN" b="1" dirty="0" smtClean="0">
                <a:effectLst>
                  <a:outerShdw blurRad="38100" dist="38100" dir="2700000" algn="tl">
                    <a:srgbClr val="000000">
                      <a:alpha val="43137"/>
                    </a:srgbClr>
                  </a:outerShdw>
                </a:effectLst>
                <a:latin typeface="Times New Roman" pitchFamily="18" charset="0"/>
              </a:rPr>
              <a:t>3</a:t>
            </a:r>
            <a:r>
              <a:rPr lang="zh-CN" altLang="en-US" b="1" dirty="0" smtClean="0">
                <a:effectLst>
                  <a:outerShdw blurRad="38100" dist="38100" dir="2700000" algn="tl">
                    <a:srgbClr val="000000">
                      <a:alpha val="43137"/>
                    </a:srgbClr>
                  </a:outerShdw>
                </a:effectLst>
                <a:latin typeface="Times New Roman" pitchFamily="18" charset="0"/>
              </a:rPr>
              <a:t>）</a:t>
            </a:r>
            <a:r>
              <a:rPr lang="zh-CN" altLang="en-US" b="1" dirty="0" smtClean="0">
                <a:latin typeface="Times New Roman" pitchFamily="18" charset="0"/>
              </a:rPr>
              <a:t>较低中频上进行解调或</a:t>
            </a:r>
            <a:r>
              <a:rPr lang="en-US" altLang="zh-CN" b="1" dirty="0" smtClean="0">
                <a:latin typeface="Times New Roman" pitchFamily="18" charset="0"/>
              </a:rPr>
              <a:t>A </a:t>
            </a:r>
            <a:r>
              <a:rPr lang="zh-CN" altLang="en-US" b="1" dirty="0" smtClean="0">
                <a:latin typeface="Times New Roman" pitchFamily="18" charset="0"/>
              </a:rPr>
              <a:t>／ </a:t>
            </a:r>
            <a:r>
              <a:rPr lang="en-US" altLang="zh-CN" b="1" dirty="0" smtClean="0">
                <a:latin typeface="Times New Roman" pitchFamily="18" charset="0"/>
              </a:rPr>
              <a:t>D</a:t>
            </a:r>
            <a:r>
              <a:rPr lang="zh-CN" altLang="en-US" b="1" dirty="0" smtClean="0">
                <a:latin typeface="Times New Roman" pitchFamily="18" charset="0"/>
              </a:rPr>
              <a:t>变换也相对容易。</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1</a:t>
            </a:r>
            <a:r>
              <a:rPr lang="zh-CN" altLang="en-US" sz="4000" b="1" dirty="0" smtClean="0">
                <a:latin typeface="Times New Roman" pitchFamily="18" charset="0"/>
              </a:rPr>
              <a:t>）</a:t>
            </a:r>
          </a:p>
        </p:txBody>
      </p:sp>
      <p:sp>
        <p:nvSpPr>
          <p:cNvPr id="90117" name="Text Box 5"/>
          <p:cNvSpPr txBox="1">
            <a:spLocks noChangeArrowheads="1"/>
          </p:cNvSpPr>
          <p:nvPr/>
        </p:nvSpPr>
        <p:spPr bwMode="auto">
          <a:xfrm>
            <a:off x="152400" y="28194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传播媒质</a:t>
            </a:r>
          </a:p>
        </p:txBody>
      </p:sp>
      <p:sp>
        <p:nvSpPr>
          <p:cNvPr id="90118" name="Text Box 6"/>
          <p:cNvSpPr txBox="1">
            <a:spLocks noChangeArrowheads="1"/>
          </p:cNvSpPr>
          <p:nvPr/>
        </p:nvSpPr>
        <p:spPr bwMode="auto">
          <a:xfrm>
            <a:off x="152400" y="45720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用户容量</a:t>
            </a:r>
          </a:p>
        </p:txBody>
      </p:sp>
      <p:pic>
        <p:nvPicPr>
          <p:cNvPr id="27649" name="Picture 1" descr="C:\Users\tieyi\Desktop\新建位图图像.jpg"/>
          <p:cNvPicPr>
            <a:picLocks noChangeAspect="1" noChangeArrowheads="1"/>
          </p:cNvPicPr>
          <p:nvPr/>
        </p:nvPicPr>
        <p:blipFill>
          <a:blip r:embed="rId3" cstate="print"/>
          <a:srcRect/>
          <a:stretch>
            <a:fillRect/>
          </a:stretch>
        </p:blipFill>
        <p:spPr bwMode="auto">
          <a:xfrm>
            <a:off x="685800" y="2133600"/>
            <a:ext cx="7791450" cy="45720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endParaRPr lang="zh-CN" altLang="zh-CN" smtClean="0"/>
          </a:p>
        </p:txBody>
      </p:sp>
      <p:sp>
        <p:nvSpPr>
          <p:cNvPr id="52227" name="Rectangle 3"/>
          <p:cNvSpPr>
            <a:spLocks noGrp="1" noChangeArrowheads="1"/>
          </p:cNvSpPr>
          <p:nvPr>
            <p:ph type="body" idx="1"/>
          </p:nvPr>
        </p:nvSpPr>
        <p:spPr>
          <a:xfrm>
            <a:off x="609600" y="2057400"/>
            <a:ext cx="8229600" cy="4114800"/>
          </a:xfrm>
        </p:spPr>
        <p:txBody>
          <a:bodyPr/>
          <a:lstStyle/>
          <a:p>
            <a:pPr eaLnBrk="1" hangingPunct="1">
              <a:buFont typeface="Wingdings" pitchFamily="2" charset="2"/>
              <a:buNone/>
            </a:pPr>
            <a:r>
              <a:rPr lang="en-US" altLang="zh-CN" sz="2800" b="1" dirty="0" smtClean="0">
                <a:latin typeface="Times New Roman" pitchFamily="18" charset="0"/>
              </a:rPr>
              <a:t>2. </a:t>
            </a:r>
            <a:r>
              <a:rPr lang="zh-CN" altLang="en-US" sz="2800" b="1" dirty="0" smtClean="0">
                <a:latin typeface="Times New Roman" pitchFamily="18" charset="0"/>
              </a:rPr>
              <a:t>数字式超外差接收机原理框图（以</a:t>
            </a:r>
            <a:r>
              <a:rPr lang="en-US" altLang="zh-CN" sz="2800" b="1" dirty="0" smtClean="0">
                <a:latin typeface="Times New Roman" pitchFamily="18" charset="0"/>
              </a:rPr>
              <a:t>WLAN </a:t>
            </a:r>
            <a:r>
              <a:rPr lang="zh-CN" altLang="en-US" sz="2800" b="1" dirty="0" smtClean="0">
                <a:latin typeface="Times New Roman" pitchFamily="18" charset="0"/>
              </a:rPr>
              <a:t>为例）</a:t>
            </a:r>
            <a:r>
              <a:rPr lang="zh-CN" altLang="en-US" sz="2800" dirty="0" smtClean="0">
                <a:latin typeface="Times New Roman" pitchFamily="18" charset="0"/>
              </a:rPr>
              <a:t>：</a:t>
            </a:r>
          </a:p>
        </p:txBody>
      </p:sp>
      <p:pic>
        <p:nvPicPr>
          <p:cNvPr id="52228" name="Picture 4" descr="RX_block_diagram"/>
          <p:cNvPicPr>
            <a:picLocks noChangeAspect="1" noChangeArrowheads="1"/>
          </p:cNvPicPr>
          <p:nvPr/>
        </p:nvPicPr>
        <p:blipFill>
          <a:blip r:embed="rId3" cstate="print"/>
          <a:srcRect/>
          <a:stretch>
            <a:fillRect/>
          </a:stretch>
        </p:blipFill>
        <p:spPr bwMode="auto">
          <a:xfrm>
            <a:off x="685800" y="2590800"/>
            <a:ext cx="80010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endParaRPr lang="zh-CN" altLang="zh-CN" smtClean="0"/>
          </a:p>
        </p:txBody>
      </p:sp>
      <p:sp>
        <p:nvSpPr>
          <p:cNvPr id="53251" name="Rectangle 3"/>
          <p:cNvSpPr>
            <a:spLocks noGrp="1" noChangeArrowheads="1"/>
          </p:cNvSpPr>
          <p:nvPr>
            <p:ph type="body" idx="1"/>
          </p:nvPr>
        </p:nvSpPr>
        <p:spPr>
          <a:xfrm>
            <a:off x="838200" y="2017713"/>
            <a:ext cx="8116888" cy="4114800"/>
          </a:xfrm>
        </p:spPr>
        <p:txBody>
          <a:bodyPr/>
          <a:lstStyle/>
          <a:p>
            <a:pPr eaLnBrk="1" hangingPunct="1">
              <a:buFont typeface="Wingdings" pitchFamily="2" charset="2"/>
              <a:buNone/>
            </a:pPr>
            <a:r>
              <a:rPr lang="en-US" altLang="zh-CN" sz="2800" b="1" dirty="0" smtClean="0">
                <a:latin typeface="Times New Roman" pitchFamily="18" charset="0"/>
              </a:rPr>
              <a:t>3. </a:t>
            </a:r>
            <a:r>
              <a:rPr lang="zh-CN" altLang="en-US" sz="2800" b="1" dirty="0" smtClean="0">
                <a:latin typeface="Times New Roman" pitchFamily="18" charset="0"/>
              </a:rPr>
              <a:t>数字式超外差发射机原理框图（以</a:t>
            </a:r>
            <a:r>
              <a:rPr lang="en-US" altLang="zh-CN" sz="2800" b="1" dirty="0" smtClean="0">
                <a:latin typeface="Times New Roman" pitchFamily="18" charset="0"/>
              </a:rPr>
              <a:t>WLAN</a:t>
            </a:r>
            <a:r>
              <a:rPr lang="zh-CN" altLang="en-US" sz="2800" b="1" dirty="0" smtClean="0">
                <a:latin typeface="Times New Roman" pitchFamily="18" charset="0"/>
              </a:rPr>
              <a:t>为例）</a:t>
            </a:r>
            <a:r>
              <a:rPr lang="zh-CN" altLang="en-US" sz="2800" dirty="0" smtClean="0"/>
              <a:t>：</a:t>
            </a:r>
          </a:p>
        </p:txBody>
      </p:sp>
      <p:pic>
        <p:nvPicPr>
          <p:cNvPr id="53252" name="Picture 4" descr="TX_block_diagram"/>
          <p:cNvPicPr>
            <a:picLocks noChangeAspect="1" noChangeArrowheads="1"/>
          </p:cNvPicPr>
          <p:nvPr/>
        </p:nvPicPr>
        <p:blipFill>
          <a:blip r:embed="rId3" cstate="print"/>
          <a:srcRect/>
          <a:stretch>
            <a:fillRect/>
          </a:stretch>
        </p:blipFill>
        <p:spPr bwMode="auto">
          <a:xfrm>
            <a:off x="838200" y="2590800"/>
            <a:ext cx="7877175" cy="407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zh-CN" altLang="zh-CN" smtClean="0"/>
          </a:p>
        </p:txBody>
      </p:sp>
      <p:sp>
        <p:nvSpPr>
          <p:cNvPr id="54275" name="Rectangle 3"/>
          <p:cNvSpPr>
            <a:spLocks noGrp="1" noChangeArrowheads="1"/>
          </p:cNvSpPr>
          <p:nvPr>
            <p:ph type="body" idx="1"/>
          </p:nvPr>
        </p:nvSpPr>
        <p:spPr>
          <a:xfrm>
            <a:off x="762000" y="2057400"/>
            <a:ext cx="7772400" cy="4114800"/>
          </a:xfrm>
        </p:spPr>
        <p:txBody>
          <a:bodyPr/>
          <a:lstStyle/>
          <a:p>
            <a:pPr eaLnBrk="1" hangingPunct="1">
              <a:buFont typeface="Wingdings" pitchFamily="2" charset="2"/>
              <a:buNone/>
            </a:pPr>
            <a:r>
              <a:rPr lang="en-US" altLang="zh-CN" sz="2800" b="1" smtClean="0">
                <a:latin typeface="Times New Roman" pitchFamily="18" charset="0"/>
              </a:rPr>
              <a:t>4. WLAN</a:t>
            </a:r>
            <a:r>
              <a:rPr lang="zh-CN" altLang="en-US" sz="2800" b="1" smtClean="0">
                <a:latin typeface="Times New Roman" pitchFamily="18" charset="0"/>
              </a:rPr>
              <a:t>收发信机简化框图</a:t>
            </a:r>
            <a:r>
              <a:rPr lang="zh-CN" altLang="en-US" sz="2800" smtClean="0">
                <a:latin typeface="Times New Roman" pitchFamily="18" charset="0"/>
              </a:rPr>
              <a:t>：</a:t>
            </a:r>
          </a:p>
        </p:txBody>
      </p:sp>
      <p:pic>
        <p:nvPicPr>
          <p:cNvPr id="54276" name="Picture 12"/>
          <p:cNvPicPr>
            <a:picLocks noChangeAspect="1" noChangeArrowheads="1"/>
          </p:cNvPicPr>
          <p:nvPr/>
        </p:nvPicPr>
        <p:blipFill>
          <a:blip r:embed="rId3" cstate="print"/>
          <a:srcRect/>
          <a:stretch>
            <a:fillRect/>
          </a:stretch>
        </p:blipFill>
        <p:spPr bwMode="auto">
          <a:xfrm>
            <a:off x="533400" y="2590800"/>
            <a:ext cx="8208963" cy="394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lstStyle/>
          <a:p>
            <a:pPr eaLnBrk="1" hangingPunct="1"/>
            <a:r>
              <a:rPr lang="zh-CN" altLang="en-US" sz="4000" b="1" dirty="0" smtClean="0"/>
              <a:t>无线网卡（</a:t>
            </a:r>
            <a:r>
              <a:rPr lang="en-US" altLang="zh-CN" sz="4000" b="1" dirty="0" smtClean="0">
                <a:latin typeface="Times New Roman" pitchFamily="18" charset="0"/>
              </a:rPr>
              <a:t>WLAN</a:t>
            </a:r>
            <a:r>
              <a:rPr lang="zh-CN" altLang="en-US" sz="4000" b="1" dirty="0" smtClean="0"/>
              <a:t>）实图</a:t>
            </a:r>
          </a:p>
        </p:txBody>
      </p:sp>
      <p:pic>
        <p:nvPicPr>
          <p:cNvPr id="55299" name="Picture 5" descr="DWL_G120_annot"/>
          <p:cNvPicPr>
            <a:picLocks noChangeAspect="1" noChangeArrowheads="1"/>
          </p:cNvPicPr>
          <p:nvPr/>
        </p:nvPicPr>
        <p:blipFill>
          <a:blip r:embed="rId2" cstate="print"/>
          <a:srcRect/>
          <a:stretch>
            <a:fillRect/>
          </a:stretch>
        </p:blipFill>
        <p:spPr bwMode="auto">
          <a:xfrm>
            <a:off x="1219200" y="2057400"/>
            <a:ext cx="7024688" cy="4683125"/>
          </a:xfrm>
          <a:prstGeom prst="rect">
            <a:avLst/>
          </a:prstGeom>
          <a:noFill/>
          <a:ln w="9525">
            <a:noFill/>
            <a:miter lim="800000"/>
            <a:headEnd/>
            <a:tailEnd/>
          </a:ln>
        </p:spPr>
      </p:pic>
      <p:sp>
        <p:nvSpPr>
          <p:cNvPr id="55300" name="矩形 3"/>
          <p:cNvSpPr>
            <a:spLocks noChangeArrowheads="1"/>
          </p:cNvSpPr>
          <p:nvPr/>
        </p:nvSpPr>
        <p:spPr bwMode="auto">
          <a:xfrm>
            <a:off x="1277938" y="6248400"/>
            <a:ext cx="5256212" cy="369888"/>
          </a:xfrm>
          <a:prstGeom prst="rect">
            <a:avLst/>
          </a:prstGeom>
          <a:noFill/>
          <a:ln w="9525">
            <a:noFill/>
            <a:miter lim="800000"/>
            <a:headEnd/>
            <a:tailEnd/>
          </a:ln>
        </p:spPr>
        <p:txBody>
          <a:bodyPr wrap="none">
            <a:spAutoFit/>
          </a:bodyPr>
          <a:lstStyle/>
          <a:p>
            <a:r>
              <a:rPr lang="en-US" altLang="zh-CN"/>
              <a:t>balun: balanced-to-unbalanced transformer</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sz="4000" b="1" dirty="0" smtClean="0">
                <a:latin typeface="Times New Roman" pitchFamily="18" charset="0"/>
                <a:cs typeface="Times New Roman" pitchFamily="18" charset="0"/>
              </a:rPr>
              <a:t>SDR(Software Defined Radio)</a:t>
            </a:r>
            <a:endParaRPr lang="zh-CN" altLang="en-US" sz="4000" b="1" dirty="0" smtClean="0">
              <a:latin typeface="Times New Roman" pitchFamily="18" charset="0"/>
              <a:cs typeface="Times New Roman" pitchFamily="18" charset="0"/>
            </a:endParaRPr>
          </a:p>
        </p:txBody>
      </p:sp>
      <p:pic>
        <p:nvPicPr>
          <p:cNvPr id="105474" name="Picture 2"/>
          <p:cNvPicPr>
            <a:picLocks noChangeAspect="1" noChangeArrowheads="1"/>
          </p:cNvPicPr>
          <p:nvPr/>
        </p:nvPicPr>
        <p:blipFill>
          <a:blip r:embed="rId2" cstate="print"/>
          <a:srcRect/>
          <a:stretch>
            <a:fillRect/>
          </a:stretch>
        </p:blipFill>
        <p:spPr bwMode="auto">
          <a:xfrm>
            <a:off x="838200" y="2038350"/>
            <a:ext cx="7467600" cy="481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zh-CN" altLang="zh-CN" smtClean="0"/>
          </a:p>
        </p:txBody>
      </p:sp>
      <p:sp>
        <p:nvSpPr>
          <p:cNvPr id="41987" name="Rectangle 3"/>
          <p:cNvSpPr>
            <a:spLocks noGrp="1" noChangeArrowheads="1"/>
          </p:cNvSpPr>
          <p:nvPr>
            <p:ph type="body" idx="1"/>
          </p:nvPr>
        </p:nvSpPr>
        <p:spPr>
          <a:xfrm>
            <a:off x="762000" y="2133600"/>
            <a:ext cx="8001000" cy="4114800"/>
          </a:xfrm>
        </p:spPr>
        <p:txBody>
          <a:bodyPr/>
          <a:lstStyle/>
          <a:p>
            <a:pPr eaLnBrk="1" hangingPunct="1">
              <a:lnSpc>
                <a:spcPct val="90000"/>
              </a:lnSpc>
              <a:buFont typeface="Wingdings" pitchFamily="2" charset="2"/>
              <a:buNone/>
              <a:defRPr/>
            </a:pPr>
            <a:r>
              <a:rPr lang="en-US" altLang="zh-CN" sz="2800" b="1" dirty="0" smtClean="0">
                <a:effectLst>
                  <a:outerShdw blurRad="38100" dist="38100" dir="2700000" algn="tl">
                    <a:srgbClr val="000000">
                      <a:alpha val="43137"/>
                    </a:srgbClr>
                  </a:outerShdw>
                </a:effectLst>
                <a:latin typeface="Times New Roman" pitchFamily="18" charset="0"/>
              </a:rPr>
              <a:t>5. </a:t>
            </a:r>
            <a:r>
              <a:rPr lang="zh-CN" altLang="en-US" sz="2800" b="1" dirty="0" smtClean="0">
                <a:effectLst>
                  <a:outerShdw blurRad="38100" dist="38100" dir="2700000" algn="tl">
                    <a:srgbClr val="000000">
                      <a:alpha val="43137"/>
                    </a:srgbClr>
                  </a:outerShdw>
                </a:effectLst>
                <a:latin typeface="Times New Roman" pitchFamily="18" charset="0"/>
              </a:rPr>
              <a:t>发射、接收信号强度的度量</a:t>
            </a:r>
            <a:r>
              <a:rPr lang="zh-CN" altLang="en-US" sz="2800" dirty="0" smtClean="0">
                <a:latin typeface="Times New Roman" pitchFamily="18" charset="0"/>
              </a:rPr>
              <a:t>：</a:t>
            </a:r>
            <a:r>
              <a:rPr lang="zh-CN" altLang="en-US" sz="2800" b="1" dirty="0" smtClean="0">
                <a:latin typeface="Times New Roman" pitchFamily="18" charset="0"/>
              </a:rPr>
              <a:t>工程上为了方便起见，一般用与</a:t>
            </a:r>
            <a:r>
              <a:rPr lang="zh-CN" altLang="en-US" sz="2800" b="1" dirty="0" smtClean="0">
                <a:effectLst>
                  <a:outerShdw blurRad="38100" dist="38100" dir="2700000" algn="tl">
                    <a:srgbClr val="000000">
                      <a:alpha val="43137"/>
                    </a:srgbClr>
                  </a:outerShdw>
                </a:effectLst>
                <a:latin typeface="Times New Roman" pitchFamily="18" charset="0"/>
              </a:rPr>
              <a:t>分贝</a:t>
            </a:r>
            <a:r>
              <a:rPr lang="zh-CN" altLang="en-US"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dB</a:t>
            </a:r>
            <a:r>
              <a:rPr lang="zh-CN" altLang="en-US" sz="2800" b="1" dirty="0" smtClean="0">
                <a:latin typeface="Times New Roman" pitchFamily="18" charset="0"/>
              </a:rPr>
              <a:t>）有关的计量单位来表示发射功率（或接收电平），常用的定义有：</a:t>
            </a:r>
          </a:p>
          <a:p>
            <a:pPr eaLnBrk="1" hangingPunct="1">
              <a:lnSpc>
                <a:spcPct val="90000"/>
              </a:lnSpc>
              <a:buFont typeface="Wingdings" pitchFamily="2" charset="2"/>
              <a:buNone/>
              <a:defRPr/>
            </a:pPr>
            <a:r>
              <a:rPr lang="zh-CN" altLang="en-US" sz="2800" b="1" dirty="0" smtClean="0">
                <a:latin typeface="Times New Roman" pitchFamily="18" charset="0"/>
              </a:rPr>
              <a:t>         </a:t>
            </a:r>
            <a:r>
              <a:rPr lang="zh-CN" altLang="en-US" sz="2400" b="1" dirty="0" smtClean="0">
                <a:effectLst>
                  <a:outerShdw blurRad="38100" dist="38100" dir="2700000" algn="tl">
                    <a:srgbClr val="FFFFFF"/>
                  </a:outerShdw>
                </a:effectLst>
                <a:latin typeface="Times New Roman" pitchFamily="18" charset="0"/>
              </a:rPr>
              <a:t>功率（</a:t>
            </a:r>
            <a:r>
              <a:rPr lang="en-US" altLang="zh-CN" sz="2400" b="1" dirty="0" err="1" smtClean="0">
                <a:effectLst>
                  <a:outerShdw blurRad="38100" dist="38100" dir="2700000" algn="tl">
                    <a:srgbClr val="FFFFFF"/>
                  </a:outerShdw>
                </a:effectLst>
                <a:latin typeface="Times New Roman" pitchFamily="18" charset="0"/>
              </a:rPr>
              <a:t>dBm</a:t>
            </a:r>
            <a:r>
              <a:rPr lang="en-US" altLang="zh-CN" sz="2400" b="1" dirty="0" smtClean="0">
                <a:effectLst>
                  <a:outerShdw blurRad="38100" dist="38100" dir="2700000" algn="tl">
                    <a:srgbClr val="FFFFFF"/>
                  </a:outerShdw>
                </a:effectLst>
                <a:latin typeface="Times New Roman" pitchFamily="18" charset="0"/>
              </a:rPr>
              <a:t>)=10lg </a:t>
            </a:r>
            <a:r>
              <a:rPr lang="zh-CN" altLang="en-US" sz="2400" b="1" dirty="0" smtClean="0">
                <a:effectLst>
                  <a:outerShdw blurRad="38100" dist="38100" dir="2700000" algn="tl">
                    <a:srgbClr val="FFFFFF"/>
                  </a:outerShdw>
                </a:effectLst>
                <a:latin typeface="Times New Roman" pitchFamily="18" charset="0"/>
              </a:rPr>
              <a:t>［功率（</a:t>
            </a:r>
            <a:r>
              <a:rPr lang="en-US" altLang="zh-CN" sz="2400" b="1" dirty="0" err="1" smtClean="0">
                <a:effectLst>
                  <a:outerShdw blurRad="38100" dist="38100" dir="2700000" algn="tl">
                    <a:srgbClr val="FFFFFF"/>
                  </a:outerShdw>
                </a:effectLst>
                <a:latin typeface="Times New Roman" pitchFamily="18" charset="0"/>
              </a:rPr>
              <a:t>mW</a:t>
            </a:r>
            <a:r>
              <a:rPr lang="en-US" altLang="zh-CN" sz="2400" b="1" dirty="0" smtClean="0">
                <a:effectLst>
                  <a:outerShdw blurRad="38100" dist="38100" dir="2700000" algn="tl">
                    <a:srgbClr val="FFFFFF"/>
                  </a:outerShdw>
                </a:effectLst>
                <a:latin typeface="Times New Roman" pitchFamily="18" charset="0"/>
              </a:rPr>
              <a:t>)/1mW</a:t>
            </a:r>
            <a:r>
              <a:rPr lang="zh-CN" altLang="en-US" sz="2400" b="1" dirty="0" smtClean="0">
                <a:effectLst>
                  <a:outerShdw blurRad="38100" dist="38100" dir="2700000" algn="tl">
                    <a:srgbClr val="FFFFFF"/>
                  </a:outerShdw>
                </a:effectLst>
                <a:latin typeface="Times New Roman" pitchFamily="18" charset="0"/>
              </a:rPr>
              <a:t>］</a:t>
            </a:r>
          </a:p>
          <a:p>
            <a:pPr eaLnBrk="1" hangingPunct="1">
              <a:lnSpc>
                <a:spcPct val="90000"/>
              </a:lnSpc>
              <a:buFont typeface="Wingdings" pitchFamily="2" charset="2"/>
              <a:buNone/>
              <a:defRPr/>
            </a:pPr>
            <a:r>
              <a:rPr lang="zh-CN" altLang="en-US" sz="2800" b="1" dirty="0" smtClean="0">
                <a:latin typeface="Times New Roman" pitchFamily="18" charset="0"/>
              </a:rPr>
              <a:t>         </a:t>
            </a:r>
            <a:r>
              <a:rPr lang="zh-CN" altLang="en-US" sz="2400" b="1" dirty="0" smtClean="0">
                <a:effectLst>
                  <a:outerShdw blurRad="38100" dist="38100" dir="2700000" algn="tl">
                    <a:srgbClr val="FFFFFF"/>
                  </a:outerShdw>
                </a:effectLst>
                <a:latin typeface="Times New Roman" pitchFamily="18" charset="0"/>
              </a:rPr>
              <a:t>电平（</a:t>
            </a:r>
            <a:r>
              <a:rPr lang="en-US" altLang="zh-CN" sz="2400" b="1" dirty="0" smtClean="0">
                <a:effectLst>
                  <a:outerShdw blurRad="38100" dist="38100" dir="2700000" algn="tl">
                    <a:srgbClr val="FFFFFF"/>
                  </a:outerShdw>
                </a:effectLst>
                <a:latin typeface="Times New Roman" pitchFamily="18" charset="0"/>
              </a:rPr>
              <a:t>dB</a:t>
            </a:r>
            <a:r>
              <a:rPr lang="el-GR" altLang="zh-CN" sz="2400" b="1" dirty="0" smtClean="0">
                <a:effectLst>
                  <a:outerShdw blurRad="38100" dist="38100" dir="2700000" algn="tl">
                    <a:srgbClr val="FFFFFF"/>
                  </a:outerShdw>
                </a:effectLst>
                <a:latin typeface="Times New Roman" pitchFamily="18" charset="0"/>
              </a:rPr>
              <a:t>μ</a:t>
            </a:r>
            <a:r>
              <a:rPr lang="en-US" altLang="zh-CN" sz="2400" b="1" dirty="0" smtClean="0">
                <a:effectLst>
                  <a:outerShdw blurRad="38100" dist="38100" dir="2700000" algn="tl">
                    <a:srgbClr val="FFFFFF"/>
                  </a:outerShdw>
                </a:effectLst>
                <a:latin typeface="Times New Roman" pitchFamily="18" charset="0"/>
              </a:rPr>
              <a:t>V)=20lg </a:t>
            </a:r>
            <a:r>
              <a:rPr lang="zh-CN" altLang="en-US" sz="2400" b="1" dirty="0" smtClean="0">
                <a:effectLst>
                  <a:outerShdw blurRad="38100" dist="38100" dir="2700000" algn="tl">
                    <a:srgbClr val="FFFFFF"/>
                  </a:outerShdw>
                </a:effectLst>
                <a:latin typeface="Times New Roman" pitchFamily="18" charset="0"/>
              </a:rPr>
              <a:t>［电平（</a:t>
            </a:r>
            <a:r>
              <a:rPr lang="el-GR" altLang="zh-CN" sz="2400" b="1" dirty="0" smtClean="0">
                <a:effectLst>
                  <a:outerShdw blurRad="38100" dist="38100" dir="2700000" algn="tl">
                    <a:srgbClr val="FFFFFF"/>
                  </a:outerShdw>
                </a:effectLst>
                <a:latin typeface="Times New Roman" pitchFamily="18" charset="0"/>
              </a:rPr>
              <a:t>μ</a:t>
            </a:r>
            <a:r>
              <a:rPr lang="en-US" altLang="zh-CN" sz="2400" b="1" dirty="0" smtClean="0">
                <a:effectLst>
                  <a:outerShdw blurRad="38100" dist="38100" dir="2700000" algn="tl">
                    <a:srgbClr val="FFFFFF"/>
                  </a:outerShdw>
                </a:effectLst>
                <a:latin typeface="Times New Roman" pitchFamily="18" charset="0"/>
              </a:rPr>
              <a:t>V</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1 </a:t>
            </a:r>
            <a:r>
              <a:rPr lang="el-GR" altLang="zh-CN" sz="2400" b="1" dirty="0" smtClean="0">
                <a:effectLst>
                  <a:outerShdw blurRad="38100" dist="38100" dir="2700000" algn="tl">
                    <a:srgbClr val="FFFFFF"/>
                  </a:outerShdw>
                </a:effectLst>
                <a:latin typeface="Times New Roman" pitchFamily="18" charset="0"/>
              </a:rPr>
              <a:t>μ</a:t>
            </a:r>
            <a:r>
              <a:rPr lang="en-US" altLang="zh-CN" sz="2400" b="1" dirty="0" smtClean="0">
                <a:effectLst>
                  <a:outerShdw blurRad="38100" dist="38100" dir="2700000" algn="tl">
                    <a:srgbClr val="FFFFFF"/>
                  </a:outerShdw>
                </a:effectLst>
                <a:latin typeface="Times New Roman" pitchFamily="18" charset="0"/>
              </a:rPr>
              <a:t>V</a:t>
            </a:r>
            <a:r>
              <a:rPr lang="zh-CN" altLang="en-US" sz="2400" b="1" dirty="0" smtClean="0">
                <a:effectLst>
                  <a:outerShdw blurRad="38100" dist="38100" dir="2700000" algn="tl">
                    <a:srgbClr val="FFFFFF"/>
                  </a:outerShdw>
                </a:effectLst>
                <a:latin typeface="Times New Roman" pitchFamily="18" charset="0"/>
              </a:rPr>
              <a:t>］</a:t>
            </a:r>
          </a:p>
          <a:p>
            <a:pPr eaLnBrk="1" hangingPunct="1">
              <a:lnSpc>
                <a:spcPct val="90000"/>
              </a:lnSpc>
              <a:buFont typeface="Wingdings" pitchFamily="2" charset="2"/>
              <a:buNone/>
              <a:defRPr/>
            </a:pPr>
            <a:r>
              <a:rPr lang="zh-CN" altLang="en-US" sz="2400" b="1" dirty="0" smtClean="0">
                <a:effectLst>
                  <a:outerShdw blurRad="38100" dist="38100" dir="2700000" algn="tl">
                    <a:srgbClr val="FFFFFF"/>
                  </a:outerShdw>
                </a:effectLst>
                <a:latin typeface="Times New Roman" pitchFamily="18" charset="0"/>
              </a:rPr>
              <a:t>     </a:t>
            </a:r>
            <a:r>
              <a:rPr lang="zh-CN" altLang="en-US" sz="2400" b="1" u="sng" dirty="0" smtClean="0">
                <a:latin typeface="Times New Roman" pitchFamily="18" charset="0"/>
              </a:rPr>
              <a:t>例如</a:t>
            </a:r>
            <a:r>
              <a:rPr lang="zh-CN" altLang="en-US" sz="2400" b="1" dirty="0" smtClean="0">
                <a:latin typeface="Times New Roman" pitchFamily="18" charset="0"/>
              </a:rPr>
              <a:t>：某</a:t>
            </a:r>
            <a:r>
              <a:rPr lang="en-US" altLang="zh-CN" sz="2400" b="1" dirty="0" smtClean="0">
                <a:latin typeface="Times New Roman" pitchFamily="18" charset="0"/>
              </a:rPr>
              <a:t>BS</a:t>
            </a:r>
            <a:r>
              <a:rPr lang="zh-CN" altLang="en-US" sz="2400" b="1" dirty="0" smtClean="0">
                <a:latin typeface="Times New Roman" pitchFamily="18" charset="0"/>
              </a:rPr>
              <a:t>发射功率为</a:t>
            </a:r>
            <a:r>
              <a:rPr lang="en-US" altLang="zh-CN" sz="2400" b="1" dirty="0" smtClean="0">
                <a:latin typeface="Times New Roman" pitchFamily="18" charset="0"/>
              </a:rPr>
              <a:t>20W</a:t>
            </a:r>
            <a:r>
              <a:rPr lang="zh-CN" altLang="en-US" sz="2400" b="1" dirty="0" smtClean="0">
                <a:latin typeface="Times New Roman" pitchFamily="18" charset="0"/>
              </a:rPr>
              <a:t>，它相当于多少</a:t>
            </a:r>
            <a:r>
              <a:rPr lang="en-US" altLang="zh-CN" sz="2400" b="1" dirty="0" err="1" smtClean="0">
                <a:latin typeface="Times New Roman" pitchFamily="18" charset="0"/>
              </a:rPr>
              <a:t>dBm</a:t>
            </a:r>
            <a:r>
              <a:rPr lang="en-US" altLang="zh-CN" sz="2400" b="1" dirty="0" smtClean="0">
                <a:latin typeface="Times New Roman" pitchFamily="18" charset="0"/>
              </a:rPr>
              <a:t>?</a:t>
            </a:r>
          </a:p>
          <a:p>
            <a:pPr eaLnBrk="1" hangingPunct="1">
              <a:lnSpc>
                <a:spcPct val="90000"/>
              </a:lnSpc>
              <a:buFont typeface="Wingdings" pitchFamily="2" charset="2"/>
              <a:buNone/>
              <a:defRPr/>
            </a:pPr>
            <a:r>
              <a:rPr lang="en-US" altLang="zh-CN" sz="2400" b="1" dirty="0" smtClean="0">
                <a:latin typeface="Times New Roman" pitchFamily="18" charset="0"/>
              </a:rPr>
              <a:t>      </a:t>
            </a:r>
            <a:r>
              <a:rPr lang="zh-CN" altLang="en-US" sz="2400" b="1" dirty="0" smtClean="0">
                <a:effectLst>
                  <a:outerShdw blurRad="38100" dist="38100" dir="2700000" algn="tl">
                    <a:srgbClr val="FFFFFF"/>
                  </a:outerShdw>
                </a:effectLst>
                <a:latin typeface="Times New Roman" pitchFamily="18" charset="0"/>
              </a:rPr>
              <a:t>［解］</a:t>
            </a:r>
            <a:r>
              <a:rPr lang="zh-CN" altLang="en-US" sz="2400" b="1" dirty="0" smtClean="0">
                <a:latin typeface="Times New Roman" pitchFamily="18" charset="0"/>
              </a:rPr>
              <a:t> </a:t>
            </a:r>
            <a:r>
              <a:rPr lang="en-US" altLang="zh-CN" sz="2400" b="1" dirty="0" smtClean="0">
                <a:latin typeface="Times New Roman" pitchFamily="18" charset="0"/>
              </a:rPr>
              <a:t>BS</a:t>
            </a:r>
            <a:r>
              <a:rPr lang="zh-CN" altLang="en-US" sz="2400" b="1" dirty="0" smtClean="0">
                <a:latin typeface="Times New Roman" pitchFamily="18" charset="0"/>
              </a:rPr>
              <a:t>发射功率（</a:t>
            </a:r>
            <a:r>
              <a:rPr lang="en-US" altLang="zh-CN" sz="2400" b="1" dirty="0" err="1" smtClean="0">
                <a:latin typeface="Times New Roman" pitchFamily="18" charset="0"/>
              </a:rPr>
              <a:t>dBm</a:t>
            </a:r>
            <a:r>
              <a:rPr lang="zh-CN" altLang="en-US" sz="2400" b="1" dirty="0" smtClean="0">
                <a:latin typeface="Times New Roman" pitchFamily="18" charset="0"/>
              </a:rPr>
              <a:t>）＝</a:t>
            </a:r>
            <a:r>
              <a:rPr lang="en-US" altLang="zh-CN" sz="2400" b="1" dirty="0" smtClean="0">
                <a:latin typeface="Times New Roman" pitchFamily="18" charset="0"/>
              </a:rPr>
              <a:t>10 </a:t>
            </a:r>
            <a:r>
              <a:rPr lang="en-US" altLang="zh-CN" sz="2400" b="1" dirty="0" err="1" smtClean="0">
                <a:latin typeface="Times New Roman" pitchFamily="18" charset="0"/>
              </a:rPr>
              <a:t>lg</a:t>
            </a:r>
            <a:r>
              <a:rPr lang="en-US" altLang="zh-CN" sz="2400" b="1" dirty="0" smtClean="0">
                <a:latin typeface="Times New Roman" pitchFamily="18" charset="0"/>
              </a:rPr>
              <a:t> 20000=43dBm </a:t>
            </a:r>
            <a:r>
              <a:rPr lang="zh-CN" altLang="en-US" sz="2400" b="1" dirty="0" smtClean="0">
                <a:latin typeface="Times New Roman" pitchFamily="18" charset="0"/>
              </a:rPr>
              <a:t>。</a:t>
            </a:r>
          </a:p>
          <a:p>
            <a:pPr eaLnBrk="1" hangingPunct="1">
              <a:lnSpc>
                <a:spcPct val="90000"/>
              </a:lnSpc>
              <a:buFont typeface="Wingdings" pitchFamily="2" charset="2"/>
              <a:buNone/>
              <a:defRPr/>
            </a:pPr>
            <a:r>
              <a:rPr lang="zh-CN" altLang="en-US" sz="2400" b="1" dirty="0" smtClean="0">
                <a:latin typeface="Times New Roman" pitchFamily="18" charset="0"/>
              </a:rPr>
              <a:t>     </a:t>
            </a:r>
            <a:r>
              <a:rPr lang="zh-CN" altLang="en-US" sz="2400" b="1" u="sng" dirty="0" smtClean="0">
                <a:latin typeface="Times New Roman" pitchFamily="18" charset="0"/>
              </a:rPr>
              <a:t>例如</a:t>
            </a:r>
            <a:r>
              <a:rPr lang="zh-CN" altLang="en-US" sz="2400" b="1" dirty="0" smtClean="0">
                <a:latin typeface="Times New Roman" pitchFamily="18" charset="0"/>
              </a:rPr>
              <a:t>：某接收机可以接收到的最小信号为</a:t>
            </a:r>
            <a:r>
              <a:rPr lang="en-US" altLang="zh-CN" sz="2400" b="1" dirty="0" smtClean="0">
                <a:latin typeface="Times New Roman" pitchFamily="18" charset="0"/>
              </a:rPr>
              <a:t>0.5</a:t>
            </a:r>
            <a:r>
              <a:rPr lang="el-GR" altLang="zh-CN" sz="2400" b="1" dirty="0" smtClean="0">
                <a:effectLst>
                  <a:outerShdw blurRad="38100" dist="38100" dir="2700000" algn="tl">
                    <a:srgbClr val="FFFFFF"/>
                  </a:outerShdw>
                </a:effectLst>
                <a:latin typeface="Times New Roman" pitchFamily="18" charset="0"/>
              </a:rPr>
              <a:t>μ</a:t>
            </a:r>
            <a:r>
              <a:rPr lang="en-US" altLang="zh-CN" sz="2400" b="1" dirty="0" smtClean="0">
                <a:effectLst>
                  <a:outerShdw blurRad="38100" dist="38100" dir="2700000" algn="tl">
                    <a:srgbClr val="FFFFFF"/>
                  </a:outerShdw>
                </a:effectLst>
                <a:latin typeface="Times New Roman" pitchFamily="18" charset="0"/>
              </a:rPr>
              <a:t>V</a:t>
            </a:r>
            <a:r>
              <a:rPr lang="zh-CN" altLang="en-US" sz="2400" b="1" dirty="0" smtClean="0">
                <a:latin typeface="Times New Roman" pitchFamily="18" charset="0"/>
              </a:rPr>
              <a:t>，它相当于多少</a:t>
            </a:r>
            <a:r>
              <a:rPr lang="en-US" altLang="zh-CN" sz="2400" b="1" dirty="0" smtClean="0">
                <a:latin typeface="Times New Roman" pitchFamily="18" charset="0"/>
              </a:rPr>
              <a:t>dB </a:t>
            </a:r>
            <a:r>
              <a:rPr lang="el-GR" altLang="zh-CN" sz="2400" b="1" dirty="0" smtClean="0">
                <a:latin typeface="Times New Roman" pitchFamily="18" charset="0"/>
              </a:rPr>
              <a:t>μ</a:t>
            </a:r>
            <a:r>
              <a:rPr lang="en-US" altLang="zh-CN" sz="2400" b="1" dirty="0" smtClean="0">
                <a:latin typeface="Times New Roman" pitchFamily="18" charset="0"/>
              </a:rPr>
              <a:t>V</a:t>
            </a:r>
            <a:r>
              <a:rPr lang="zh-CN" altLang="en-US" sz="2400" b="1" dirty="0" smtClean="0">
                <a:latin typeface="Times New Roman" pitchFamily="18" charset="0"/>
              </a:rPr>
              <a:t>。</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6dB </a:t>
            </a:r>
            <a:r>
              <a:rPr lang="el-GR" altLang="zh-CN" sz="2400" b="1" dirty="0" smtClean="0">
                <a:effectLst>
                  <a:outerShdw blurRad="38100" dist="38100" dir="2700000" algn="tl">
                    <a:srgbClr val="FFFFFF"/>
                  </a:outerShdw>
                </a:effectLst>
                <a:latin typeface="Times New Roman" pitchFamily="18" charset="0"/>
              </a:rPr>
              <a:t>μ</a:t>
            </a:r>
            <a:r>
              <a:rPr lang="en-US" altLang="zh-CN" sz="2400" b="1" dirty="0" smtClean="0">
                <a:effectLst>
                  <a:outerShdw blurRad="38100" dist="38100" dir="2700000" algn="tl">
                    <a:srgbClr val="FFFFFF"/>
                  </a:outerShdw>
                </a:effectLst>
                <a:latin typeface="Times New Roman" pitchFamily="18" charset="0"/>
              </a:rPr>
              <a:t>V</a:t>
            </a:r>
            <a:r>
              <a:rPr lang="zh-CN" altLang="en-US" sz="2400" b="1" dirty="0" smtClean="0">
                <a:effectLst>
                  <a:outerShdw blurRad="38100" dist="38100" dir="2700000" algn="tl">
                    <a:srgbClr val="FFFFFF"/>
                  </a:outerShdw>
                </a:effectLst>
                <a:latin typeface="Times New Roman" pitchFamily="18" charset="0"/>
              </a:rPr>
              <a:t>）</a:t>
            </a:r>
            <a:endParaRPr lang="zh-CN" altLang="el-GR" sz="2400" b="1" dirty="0" smtClean="0">
              <a:effectLst>
                <a:outerShdw blurRad="38100" dist="38100" dir="2700000" algn="tl">
                  <a:srgbClr val="FFFFFF"/>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zh-CN" altLang="zh-CN" smtClean="0"/>
          </a:p>
        </p:txBody>
      </p:sp>
      <p:sp>
        <p:nvSpPr>
          <p:cNvPr id="48131" name="Rectangle 3"/>
          <p:cNvSpPr>
            <a:spLocks noGrp="1" noChangeArrowheads="1"/>
          </p:cNvSpPr>
          <p:nvPr>
            <p:ph type="body" idx="1"/>
          </p:nvPr>
        </p:nvSpPr>
        <p:spPr>
          <a:xfrm>
            <a:off x="457200" y="2017713"/>
            <a:ext cx="8497888" cy="4535487"/>
          </a:xfrm>
        </p:spPr>
        <p:txBody>
          <a:bodyPr/>
          <a:lstStyle/>
          <a:p>
            <a:pPr eaLnBrk="1" hangingPunct="1">
              <a:defRPr/>
            </a:pPr>
            <a:r>
              <a:rPr lang="zh-CN" altLang="en-US" sz="2800" b="1" dirty="0" smtClean="0">
                <a:latin typeface="Times New Roman" pitchFamily="18" charset="0"/>
              </a:rPr>
              <a:t>数据实例</a:t>
            </a:r>
            <a:r>
              <a:rPr lang="en-US" altLang="zh-CN" sz="2800" b="1" dirty="0" smtClean="0">
                <a:latin typeface="Times New Roman" pitchFamily="18" charset="0"/>
              </a:rPr>
              <a:t>1</a:t>
            </a:r>
            <a:r>
              <a:rPr lang="zh-CN" altLang="en-US" sz="2800" dirty="0" smtClean="0">
                <a:latin typeface="Times New Roman" pitchFamily="18" charset="0"/>
              </a:rPr>
              <a:t>：</a:t>
            </a:r>
          </a:p>
          <a:p>
            <a:pPr eaLnBrk="1" hangingPunct="1">
              <a:buFont typeface="Wingdings" pitchFamily="2" charset="2"/>
              <a:buNone/>
              <a:defRPr/>
            </a:pPr>
            <a:r>
              <a:rPr lang="zh-CN" altLang="en-US" sz="2800" dirty="0" smtClean="0"/>
              <a:t>      </a:t>
            </a:r>
            <a:r>
              <a:rPr lang="en-US" altLang="zh-CN" sz="2800" b="1" dirty="0" smtClean="0">
                <a:latin typeface="Times New Roman" pitchFamily="18" charset="0"/>
              </a:rPr>
              <a:t>GSM</a:t>
            </a:r>
            <a:r>
              <a:rPr lang="zh-CN" altLang="en-US" sz="2800" b="1" dirty="0" smtClean="0">
                <a:latin typeface="Times New Roman" pitchFamily="18" charset="0"/>
              </a:rPr>
              <a:t>基站</a:t>
            </a:r>
            <a:r>
              <a:rPr lang="en-US" altLang="zh-CN" sz="2800" b="1" dirty="0" smtClean="0">
                <a:latin typeface="Times New Roman" pitchFamily="18" charset="0"/>
              </a:rPr>
              <a:t>(</a:t>
            </a:r>
            <a:r>
              <a:rPr lang="en-US" altLang="zh-CN" sz="2800" b="1" dirty="0" smtClean="0">
                <a:effectLst>
                  <a:outerShdw blurRad="38100" dist="38100" dir="2700000" algn="tl">
                    <a:srgbClr val="FFFFFF"/>
                  </a:outerShdw>
                </a:effectLst>
                <a:latin typeface="Times New Roman" pitchFamily="18" charset="0"/>
              </a:rPr>
              <a:t>BS</a:t>
            </a:r>
            <a:r>
              <a:rPr lang="en-US" altLang="zh-CN" sz="2800" b="1" dirty="0" smtClean="0">
                <a:latin typeface="Times New Roman" pitchFamily="18" charset="0"/>
              </a:rPr>
              <a:t>)</a:t>
            </a:r>
            <a:r>
              <a:rPr lang="zh-CN" altLang="en-US" sz="2800" b="1" dirty="0" smtClean="0">
                <a:latin typeface="Times New Roman" pitchFamily="18" charset="0"/>
              </a:rPr>
              <a:t>发射机的最大输出峰值功率共</a:t>
            </a:r>
          </a:p>
          <a:p>
            <a:pPr eaLnBrk="1" hangingPunct="1">
              <a:buFont typeface="Wingdings" pitchFamily="2" charset="2"/>
              <a:buNone/>
              <a:defRPr/>
            </a:pPr>
            <a:r>
              <a:rPr lang="zh-CN" altLang="en-US" sz="2800" b="1" dirty="0" smtClean="0">
                <a:latin typeface="Times New Roman" pitchFamily="18" charset="0"/>
              </a:rPr>
              <a:t>分</a:t>
            </a:r>
            <a:r>
              <a:rPr lang="en-US" altLang="zh-CN" sz="2800" b="1" dirty="0" smtClean="0">
                <a:effectLst>
                  <a:outerShdw blurRad="38100" dist="38100" dir="2700000" algn="tl">
                    <a:srgbClr val="000000">
                      <a:alpha val="43137"/>
                    </a:srgbClr>
                  </a:outerShdw>
                </a:effectLst>
                <a:latin typeface="Times New Roman" pitchFamily="18" charset="0"/>
              </a:rPr>
              <a:t>8</a:t>
            </a:r>
            <a:r>
              <a:rPr lang="zh-CN" altLang="en-US" sz="2800" b="1" dirty="0" smtClean="0">
                <a:latin typeface="Times New Roman" pitchFamily="18" charset="0"/>
              </a:rPr>
              <a:t>级</a:t>
            </a:r>
            <a:r>
              <a:rPr lang="en-US" altLang="zh-CN" sz="2800" b="1" dirty="0" smtClean="0">
                <a:latin typeface="Times New Roman" pitchFamily="18" charset="0"/>
              </a:rPr>
              <a:t>(</a:t>
            </a:r>
            <a:r>
              <a:rPr lang="zh-CN" altLang="en-US" sz="2800" b="1" dirty="0" smtClean="0">
                <a:latin typeface="Times New Roman" pitchFamily="18" charset="0"/>
              </a:rPr>
              <a:t>第</a:t>
            </a:r>
            <a:r>
              <a:rPr lang="en-US" altLang="zh-CN" sz="2800" b="1" dirty="0" smtClean="0">
                <a:effectLst>
                  <a:outerShdw blurRad="38100" dist="38100" dir="2700000" algn="tl">
                    <a:srgbClr val="000000">
                      <a:alpha val="43137"/>
                    </a:srgbClr>
                  </a:outerShdw>
                </a:effectLst>
                <a:latin typeface="Times New Roman" pitchFamily="18" charset="0"/>
              </a:rPr>
              <a:t>1</a:t>
            </a:r>
            <a:r>
              <a:rPr lang="zh-CN" altLang="en-US" sz="2800" b="1" dirty="0" smtClean="0">
                <a:latin typeface="Times New Roman" pitchFamily="18" charset="0"/>
              </a:rPr>
              <a:t>级到第</a:t>
            </a:r>
            <a:r>
              <a:rPr lang="en-US" altLang="zh-CN" sz="2800" b="1" dirty="0" smtClean="0">
                <a:effectLst>
                  <a:outerShdw blurRad="38100" dist="38100" dir="2700000" algn="tl">
                    <a:srgbClr val="000000">
                      <a:alpha val="43137"/>
                    </a:srgbClr>
                  </a:outerShdw>
                </a:effectLst>
                <a:latin typeface="Times New Roman" pitchFamily="18" charset="0"/>
              </a:rPr>
              <a:t>8</a:t>
            </a:r>
            <a:r>
              <a:rPr lang="zh-CN" altLang="en-US" sz="2800" b="1" dirty="0" smtClean="0">
                <a:latin typeface="Times New Roman" pitchFamily="18" charset="0"/>
              </a:rPr>
              <a:t>级</a:t>
            </a:r>
            <a:r>
              <a:rPr lang="en-US" altLang="zh-CN" sz="2800" b="1" dirty="0" smtClean="0">
                <a:latin typeface="Times New Roman" pitchFamily="18" charset="0"/>
              </a:rPr>
              <a:t>)</a:t>
            </a:r>
            <a:r>
              <a:rPr lang="zh-CN" altLang="en-US" sz="2800" b="1" dirty="0" smtClean="0">
                <a:latin typeface="Times New Roman" pitchFamily="18" charset="0"/>
              </a:rPr>
              <a:t>，第</a:t>
            </a:r>
            <a:r>
              <a:rPr lang="en-US" altLang="zh-CN" sz="2800" b="1" dirty="0" smtClean="0">
                <a:effectLst>
                  <a:outerShdw blurRad="38100" dist="38100" dir="2700000" algn="tl">
                    <a:srgbClr val="000000">
                      <a:alpha val="43137"/>
                    </a:srgbClr>
                  </a:outerShdw>
                </a:effectLst>
                <a:latin typeface="Times New Roman" pitchFamily="18" charset="0"/>
              </a:rPr>
              <a:t>1</a:t>
            </a:r>
            <a:r>
              <a:rPr lang="zh-CN" altLang="en-US" sz="2800" b="1" dirty="0" smtClean="0">
                <a:latin typeface="Times New Roman" pitchFamily="18" charset="0"/>
              </a:rPr>
              <a:t>级为</a:t>
            </a:r>
            <a:r>
              <a:rPr lang="en-US" altLang="zh-CN" sz="2800" b="1" dirty="0" smtClean="0">
                <a:effectLst>
                  <a:outerShdw blurRad="38100" dist="38100" dir="2700000" algn="tl">
                    <a:srgbClr val="000000">
                      <a:alpha val="43137"/>
                    </a:srgbClr>
                  </a:outerShdw>
                </a:effectLst>
                <a:latin typeface="Times New Roman" pitchFamily="18" charset="0"/>
              </a:rPr>
              <a:t>320W(55dBm)</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每级差</a:t>
            </a:r>
            <a:r>
              <a:rPr lang="en-US" altLang="zh-CN" sz="2800" b="1" dirty="0" smtClean="0">
                <a:effectLst>
                  <a:outerShdw blurRad="38100" dist="38100" dir="2700000" algn="tl">
                    <a:srgbClr val="000000">
                      <a:alpha val="43137"/>
                    </a:srgbClr>
                  </a:outerShdw>
                </a:effectLst>
                <a:latin typeface="Times New Roman" pitchFamily="18" charset="0"/>
              </a:rPr>
              <a:t>3dB</a:t>
            </a:r>
            <a:r>
              <a:rPr lang="en-US" altLang="zh-CN" sz="2800" b="1" dirty="0" smtClean="0">
                <a:latin typeface="Times New Roman" pitchFamily="18" charset="0"/>
              </a:rPr>
              <a:t>(</a:t>
            </a:r>
            <a:r>
              <a:rPr lang="zh-CN" altLang="en-US" sz="2800" b="1" dirty="0" smtClean="0">
                <a:latin typeface="Times New Roman" pitchFamily="18" charset="0"/>
              </a:rPr>
              <a:t>相当于减半</a:t>
            </a:r>
            <a:r>
              <a:rPr lang="en-US" altLang="zh-CN" sz="2800" b="1" dirty="0" smtClean="0">
                <a:latin typeface="Times New Roman" pitchFamily="18" charset="0"/>
              </a:rPr>
              <a:t>)</a:t>
            </a:r>
            <a:r>
              <a:rPr lang="zh-CN" altLang="en-US" sz="2800" b="1" dirty="0" smtClean="0">
                <a:latin typeface="Times New Roman" pitchFamily="18" charset="0"/>
              </a:rPr>
              <a:t>。第</a:t>
            </a:r>
            <a:r>
              <a:rPr lang="en-US" altLang="zh-CN" sz="2800" b="1" dirty="0" smtClean="0">
                <a:effectLst>
                  <a:outerShdw blurRad="38100" dist="38100" dir="2700000" algn="tl">
                    <a:srgbClr val="000000">
                      <a:alpha val="43137"/>
                    </a:srgbClr>
                  </a:outerShdw>
                </a:effectLst>
                <a:latin typeface="Times New Roman" pitchFamily="18" charset="0"/>
              </a:rPr>
              <a:t>5</a:t>
            </a:r>
            <a:r>
              <a:rPr lang="zh-CN" altLang="en-US" sz="2800" b="1" dirty="0" smtClean="0">
                <a:latin typeface="Times New Roman" pitchFamily="18" charset="0"/>
              </a:rPr>
              <a:t>级为</a:t>
            </a:r>
            <a:r>
              <a:rPr lang="en-US" altLang="zh-CN" sz="2800" b="1" dirty="0" smtClean="0">
                <a:effectLst>
                  <a:outerShdw blurRad="38100" dist="38100" dir="2700000" algn="tl">
                    <a:srgbClr val="000000">
                      <a:alpha val="43137"/>
                    </a:srgbClr>
                  </a:outerShdw>
                </a:effectLst>
                <a:latin typeface="Times New Roman" pitchFamily="18" charset="0"/>
              </a:rPr>
              <a:t>20W(43dBm)</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a:t>
            </a:r>
            <a:r>
              <a:rPr lang="en-US" altLang="zh-CN" sz="2800" b="1" dirty="0" smtClean="0">
                <a:latin typeface="Times New Roman" pitchFamily="18" charset="0"/>
              </a:rPr>
              <a:t>GSM</a:t>
            </a:r>
            <a:r>
              <a:rPr lang="zh-CN" altLang="en-US" sz="2800" b="1" dirty="0" smtClean="0">
                <a:latin typeface="Times New Roman" pitchFamily="18" charset="0"/>
              </a:rPr>
              <a:t>移动台</a:t>
            </a:r>
            <a:r>
              <a:rPr lang="en-US" altLang="zh-CN" sz="2800" b="1" dirty="0" smtClean="0">
                <a:latin typeface="Times New Roman" pitchFamily="18" charset="0"/>
              </a:rPr>
              <a:t>(</a:t>
            </a:r>
            <a:r>
              <a:rPr lang="en-US" altLang="zh-CN" sz="2800" b="1" dirty="0" smtClean="0">
                <a:effectLst>
                  <a:outerShdw blurRad="38100" dist="38100" dir="2700000" algn="tl">
                    <a:srgbClr val="FFFFFF"/>
                  </a:outerShdw>
                </a:effectLst>
                <a:latin typeface="Times New Roman" pitchFamily="18" charset="0"/>
              </a:rPr>
              <a:t>MS</a:t>
            </a:r>
            <a:r>
              <a:rPr lang="en-US" altLang="zh-CN" sz="2800" b="1" dirty="0" smtClean="0">
                <a:latin typeface="Times New Roman" pitchFamily="18" charset="0"/>
              </a:rPr>
              <a:t>)</a:t>
            </a:r>
            <a:r>
              <a:rPr lang="zh-CN" altLang="en-US" sz="2800" b="1" dirty="0" smtClean="0">
                <a:latin typeface="Times New Roman" pitchFamily="18" charset="0"/>
              </a:rPr>
              <a:t>的发射功率受基站指令控制，</a:t>
            </a:r>
          </a:p>
          <a:p>
            <a:pPr eaLnBrk="1" hangingPunct="1">
              <a:buFont typeface="Wingdings" pitchFamily="2" charset="2"/>
              <a:buNone/>
              <a:defRPr/>
            </a:pPr>
            <a:r>
              <a:rPr lang="zh-CN" altLang="en-US" sz="2800" b="1" dirty="0" smtClean="0">
                <a:latin typeface="Times New Roman" pitchFamily="18" charset="0"/>
              </a:rPr>
              <a:t>共分</a:t>
            </a:r>
            <a:r>
              <a:rPr lang="en-US" altLang="zh-CN" sz="2800" b="1" dirty="0" smtClean="0">
                <a:effectLst>
                  <a:outerShdw blurRad="38100" dist="38100" dir="2700000" algn="tl">
                    <a:srgbClr val="000000">
                      <a:alpha val="43137"/>
                    </a:srgbClr>
                  </a:outerShdw>
                </a:effectLst>
                <a:latin typeface="Times New Roman" pitchFamily="18" charset="0"/>
              </a:rPr>
              <a:t>16</a:t>
            </a:r>
            <a:r>
              <a:rPr lang="zh-CN" altLang="en-US" sz="2800" b="1" dirty="0" smtClean="0">
                <a:latin typeface="Times New Roman" pitchFamily="18" charset="0"/>
              </a:rPr>
              <a:t>个等级，从第</a:t>
            </a:r>
            <a:r>
              <a:rPr lang="en-US" altLang="zh-CN" sz="2800" b="1" dirty="0" smtClean="0">
                <a:effectLst>
                  <a:outerShdw blurRad="38100" dist="38100" dir="2700000" algn="tl">
                    <a:srgbClr val="000000">
                      <a:alpha val="43137"/>
                    </a:srgbClr>
                  </a:outerShdw>
                </a:effectLst>
                <a:latin typeface="Times New Roman" pitchFamily="18" charset="0"/>
              </a:rPr>
              <a:t>0</a:t>
            </a:r>
            <a:r>
              <a:rPr lang="zh-CN" altLang="en-US" sz="2800" b="1" dirty="0" smtClean="0">
                <a:latin typeface="Times New Roman" pitchFamily="18" charset="0"/>
              </a:rPr>
              <a:t>级</a:t>
            </a:r>
            <a:r>
              <a:rPr lang="en-US" altLang="zh-CN"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43dBm</a:t>
            </a:r>
            <a:r>
              <a:rPr lang="en-US" altLang="zh-CN" sz="2800" b="1" dirty="0" smtClean="0">
                <a:latin typeface="Times New Roman" pitchFamily="18" charset="0"/>
              </a:rPr>
              <a:t>)</a:t>
            </a:r>
            <a:r>
              <a:rPr lang="zh-CN" altLang="en-US" sz="2800" b="1" dirty="0" smtClean="0">
                <a:latin typeface="Times New Roman" pitchFamily="18" charset="0"/>
              </a:rPr>
              <a:t>到第</a:t>
            </a:r>
            <a:r>
              <a:rPr lang="en-US" altLang="zh-CN" sz="2800" b="1" dirty="0" smtClean="0">
                <a:effectLst>
                  <a:outerShdw blurRad="38100" dist="38100" dir="2700000" algn="tl">
                    <a:srgbClr val="000000">
                      <a:alpha val="43137"/>
                    </a:srgbClr>
                  </a:outerShdw>
                </a:effectLst>
                <a:latin typeface="Times New Roman" pitchFamily="18" charset="0"/>
              </a:rPr>
              <a:t>15</a:t>
            </a:r>
            <a:r>
              <a:rPr lang="zh-CN" altLang="en-US" sz="2800" b="1" dirty="0" smtClean="0">
                <a:latin typeface="Times New Roman" pitchFamily="18" charset="0"/>
              </a:rPr>
              <a:t>级</a:t>
            </a:r>
            <a:r>
              <a:rPr lang="en-US" altLang="zh-CN"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13dBm</a:t>
            </a:r>
            <a:r>
              <a:rPr lang="en-US" altLang="zh-CN" sz="2800" b="1" dirty="0" smtClean="0">
                <a:latin typeface="Times New Roman" pitchFamily="18" charset="0"/>
              </a:rPr>
              <a:t>) </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每级</a:t>
            </a:r>
            <a:r>
              <a:rPr lang="zh-CN" altLang="en-US" sz="2800" b="1" dirty="0" smtClean="0">
                <a:effectLst>
                  <a:outerShdw blurRad="38100" dist="38100" dir="2700000" algn="tl">
                    <a:srgbClr val="000000">
                      <a:alpha val="43137"/>
                    </a:srgbClr>
                  </a:outerShdw>
                </a:effectLst>
                <a:latin typeface="Times New Roman" pitchFamily="18" charset="0"/>
              </a:rPr>
              <a:t>减小</a:t>
            </a:r>
            <a:r>
              <a:rPr lang="en-US" altLang="zh-CN" sz="2800" b="1" dirty="0" smtClean="0">
                <a:effectLst>
                  <a:outerShdw blurRad="38100" dist="38100" dir="2700000" algn="tl">
                    <a:srgbClr val="000000">
                      <a:alpha val="43137"/>
                    </a:srgbClr>
                  </a:outerShdw>
                </a:effectLst>
                <a:latin typeface="Times New Roman" pitchFamily="18" charset="0"/>
              </a:rPr>
              <a:t>2dB</a:t>
            </a:r>
            <a:r>
              <a:rPr lang="en-US" altLang="zh-CN" sz="2800" b="1" dirty="0" smtClean="0">
                <a:latin typeface="Times New Roman" pitchFamily="18" charset="0"/>
              </a:rPr>
              <a:t>(</a:t>
            </a:r>
            <a:r>
              <a:rPr lang="zh-CN" altLang="en-US" sz="2800" b="1" dirty="0" smtClean="0">
                <a:latin typeface="Times New Roman" pitchFamily="18" charset="0"/>
              </a:rPr>
              <a:t>相当于上一级的</a:t>
            </a:r>
            <a:r>
              <a:rPr lang="en-US" altLang="zh-CN" sz="2800" b="1" dirty="0" smtClean="0">
                <a:effectLst>
                  <a:outerShdw blurRad="38100" dist="38100" dir="2700000" algn="tl">
                    <a:srgbClr val="000000">
                      <a:alpha val="43137"/>
                    </a:srgbClr>
                  </a:outerShdw>
                </a:effectLst>
                <a:latin typeface="Times New Roman" pitchFamily="18" charset="0"/>
              </a:rPr>
              <a:t>63</a:t>
            </a:r>
            <a:r>
              <a:rPr lang="zh-CN" altLang="en-US" sz="2800" b="1" dirty="0" smtClean="0">
                <a:effectLst>
                  <a:outerShdw blurRad="38100" dist="38100" dir="2700000" algn="tl">
                    <a:srgbClr val="000000">
                      <a:alpha val="43137"/>
                    </a:srgbClr>
                  </a:outerShdw>
                </a:effectLst>
                <a:latin typeface="Times New Roman" pitchFamily="18" charset="0"/>
              </a:rPr>
              <a:t>％</a:t>
            </a:r>
            <a:r>
              <a:rPr lang="en-US" altLang="zh-CN" sz="2800" b="1" dirty="0" smtClean="0">
                <a:latin typeface="Times New Roman" pitchFamily="18" charset="0"/>
              </a:rPr>
              <a:t>)</a:t>
            </a:r>
            <a:r>
              <a:rPr lang="zh-CN" altLang="en-US"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13dBm</a:t>
            </a:r>
            <a:r>
              <a:rPr lang="zh-CN" altLang="en-US" sz="2800" b="1" dirty="0" smtClean="0">
                <a:latin typeface="Times New Roman" pitchFamily="18" charset="0"/>
              </a:rPr>
              <a:t>相当于</a:t>
            </a:r>
          </a:p>
          <a:p>
            <a:pPr eaLnBrk="1" hangingPunct="1">
              <a:buFont typeface="Wingdings" pitchFamily="2" charset="2"/>
              <a:buNone/>
              <a:defRPr/>
            </a:pPr>
            <a:r>
              <a:rPr lang="en-US" altLang="zh-CN" sz="2800" b="1" dirty="0" smtClean="0">
                <a:effectLst>
                  <a:outerShdw blurRad="38100" dist="38100" dir="2700000" algn="tl">
                    <a:srgbClr val="000000">
                      <a:alpha val="43137"/>
                    </a:srgbClr>
                  </a:outerShdw>
                </a:effectLst>
                <a:latin typeface="Times New Roman" pitchFamily="18" charset="0"/>
              </a:rPr>
              <a:t>20mW</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endParaRPr lang="zh-CN" altLang="zh-CN" smtClean="0"/>
          </a:p>
        </p:txBody>
      </p:sp>
      <p:sp>
        <p:nvSpPr>
          <p:cNvPr id="49155" name="Rectangle 3"/>
          <p:cNvSpPr>
            <a:spLocks noGrp="1" noChangeArrowheads="1"/>
          </p:cNvSpPr>
          <p:nvPr>
            <p:ph type="body" idx="1"/>
          </p:nvPr>
        </p:nvSpPr>
        <p:spPr>
          <a:xfrm>
            <a:off x="685800" y="2133600"/>
            <a:ext cx="7772400" cy="4495800"/>
          </a:xfrm>
        </p:spPr>
        <p:txBody>
          <a:bodyPr/>
          <a:lstStyle/>
          <a:p>
            <a:pPr eaLnBrk="1" hangingPunct="1">
              <a:lnSpc>
                <a:spcPct val="80000"/>
              </a:lnSpc>
              <a:buFont typeface="Wingdings" pitchFamily="2" charset="2"/>
              <a:buChar char="ü"/>
              <a:defRPr/>
            </a:pPr>
            <a:r>
              <a:rPr lang="zh-CN" altLang="en-US" sz="2800" b="1" dirty="0" smtClean="0">
                <a:effectLst>
                  <a:outerShdw blurRad="38100" dist="38100" dir="2700000" algn="tl">
                    <a:srgbClr val="000000">
                      <a:alpha val="43137"/>
                    </a:srgbClr>
                  </a:outerShdw>
                </a:effectLst>
              </a:rPr>
              <a:t>记住</a:t>
            </a:r>
            <a:r>
              <a:rPr lang="zh-CN" altLang="en-US" sz="2800" b="1" dirty="0" smtClean="0"/>
              <a:t>：就功率而言，</a:t>
            </a:r>
            <a:r>
              <a:rPr lang="zh-CN" altLang="en-US" sz="2800" b="1" dirty="0" smtClean="0">
                <a:latin typeface="Times New Roman" pitchFamily="18" charset="0"/>
              </a:rPr>
              <a:t> </a:t>
            </a:r>
            <a:endParaRPr lang="en-US" altLang="zh-CN" sz="2800" b="1" dirty="0" smtClean="0">
              <a:latin typeface="Times New Roman" pitchFamily="18" charset="0"/>
            </a:endParaRPr>
          </a:p>
          <a:p>
            <a:pPr eaLnBrk="1" hangingPunct="1">
              <a:lnSpc>
                <a:spcPct val="80000"/>
              </a:lnSpc>
              <a:buFont typeface="Wingdings" pitchFamily="2" charset="2"/>
              <a:buNone/>
              <a:defRPr/>
            </a:pPr>
            <a:r>
              <a:rPr lang="en-US" altLang="zh-CN" sz="2800" b="1" dirty="0" smtClean="0">
                <a:latin typeface="Times New Roman" pitchFamily="18" charset="0"/>
              </a:rPr>
              <a:t>  </a:t>
            </a:r>
            <a:r>
              <a:rPr lang="zh-CN" altLang="en-US" sz="2800" b="1" dirty="0" smtClean="0">
                <a:latin typeface="Times New Roman" pitchFamily="18" charset="0"/>
              </a:rPr>
              <a:t>   “</a:t>
            </a:r>
            <a:r>
              <a:rPr lang="en-US" altLang="zh-CN" sz="2800" b="1" dirty="0" smtClean="0">
                <a:effectLst>
                  <a:outerShdw blurRad="38100" dist="38100" dir="2700000" algn="tl">
                    <a:srgbClr val="000000">
                      <a:alpha val="43137"/>
                    </a:srgbClr>
                  </a:outerShdw>
                </a:effectLst>
                <a:latin typeface="Times New Roman" pitchFamily="18" charset="0"/>
              </a:rPr>
              <a:t>3dB</a:t>
            </a:r>
            <a:r>
              <a:rPr lang="zh-CN" altLang="en-US" sz="2800" b="1" dirty="0" smtClean="0">
                <a:latin typeface="Times New Roman" pitchFamily="18" charset="0"/>
              </a:rPr>
              <a:t>”</a:t>
            </a:r>
            <a:r>
              <a:rPr lang="zh-CN" altLang="en-US" sz="2800" b="1" dirty="0" smtClean="0">
                <a:effectLst>
                  <a:outerShdw blurRad="38100" dist="38100" dir="2700000" algn="tl">
                    <a:srgbClr val="FFFFFF"/>
                  </a:outerShdw>
                </a:effectLst>
                <a:latin typeface="Times New Roman" pitchFamily="18" charset="0"/>
              </a:rPr>
              <a:t>的概念</a:t>
            </a:r>
            <a:r>
              <a:rPr lang="zh-CN" altLang="en-US" sz="2800" b="1" dirty="0" smtClean="0">
                <a:latin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功率</a:t>
            </a:r>
            <a:r>
              <a:rPr lang="zh-CN" altLang="en-US" sz="2800" b="1" dirty="0" smtClean="0">
                <a:latin typeface="Times New Roman" pitchFamily="18" charset="0"/>
              </a:rPr>
              <a:t>每</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增加一倍</a:t>
            </a:r>
            <a:r>
              <a:rPr lang="zh-CN" altLang="en-US" sz="2800" b="1" dirty="0" smtClean="0">
                <a:latin typeface="Times New Roman" pitchFamily="18" charset="0"/>
              </a:rPr>
              <a:t>（</a:t>
            </a:r>
            <a:r>
              <a:rPr lang="en-US" altLang="zh-CN" sz="2800" b="1" dirty="0" smtClean="0">
                <a:latin typeface="Times New Roman" pitchFamily="18" charset="0"/>
              </a:rPr>
              <a:t>P</a:t>
            </a:r>
            <a:r>
              <a:rPr lang="zh-CN" altLang="en-US" sz="2800" b="1" dirty="0" smtClean="0">
                <a:latin typeface="Times New Roman" pitchFamily="18" charset="0"/>
              </a:rPr>
              <a:t>变为</a:t>
            </a:r>
            <a:r>
              <a:rPr lang="en-US" altLang="zh-CN" sz="2800" b="1" dirty="0" smtClean="0">
                <a:latin typeface="Times New Roman" pitchFamily="18" charset="0"/>
              </a:rPr>
              <a:t>2P</a:t>
            </a:r>
            <a:r>
              <a:rPr lang="zh-CN" altLang="en-US" sz="2800" b="1" dirty="0" smtClean="0">
                <a:latin typeface="Times New Roman" pitchFamily="18" charset="0"/>
              </a:rPr>
              <a:t>），其</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分贝值</a:t>
            </a:r>
            <a:r>
              <a:rPr lang="en-US" altLang="zh-CN" sz="2800" b="1" dirty="0" smtClean="0">
                <a:latin typeface="Times New Roman" pitchFamily="18" charset="0"/>
              </a:rPr>
              <a:t>(</a:t>
            </a:r>
            <a:r>
              <a:rPr lang="zh-CN" altLang="en-US" sz="2800" b="1" dirty="0" smtClean="0">
                <a:latin typeface="Times New Roman" pitchFamily="18" charset="0"/>
              </a:rPr>
              <a:t>如</a:t>
            </a:r>
            <a:r>
              <a:rPr lang="en-US" altLang="zh-CN" sz="2800" b="1" dirty="0" err="1" smtClean="0">
                <a:latin typeface="Times New Roman" pitchFamily="18" charset="0"/>
              </a:rPr>
              <a:t>dBm</a:t>
            </a:r>
            <a:r>
              <a:rPr lang="en-US" altLang="zh-CN" sz="2800" b="1" dirty="0" smtClean="0">
                <a:latin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增大</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3dB</a:t>
            </a:r>
            <a:r>
              <a:rPr lang="zh-CN" altLang="en-US" sz="2800" b="1" dirty="0" smtClean="0">
                <a:latin typeface="Times New Roman" pitchFamily="18" charset="0"/>
              </a:rPr>
              <a:t>；反之，</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功率</a:t>
            </a:r>
            <a:r>
              <a:rPr lang="zh-CN" altLang="en-US" sz="2800" b="1" dirty="0" smtClean="0">
                <a:latin typeface="Times New Roman" pitchFamily="18" charset="0"/>
              </a:rPr>
              <a:t>每</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减小一半</a:t>
            </a:r>
            <a:r>
              <a:rPr lang="zh-CN" altLang="en-US" sz="2800" b="1" dirty="0" smtClean="0">
                <a:latin typeface="Times New Roman" pitchFamily="18" charset="0"/>
              </a:rPr>
              <a:t>（</a:t>
            </a:r>
            <a:r>
              <a:rPr lang="en-US" altLang="zh-CN" sz="2800" b="1" dirty="0" smtClean="0">
                <a:latin typeface="Times New Roman" pitchFamily="18" charset="0"/>
              </a:rPr>
              <a:t>P</a:t>
            </a:r>
            <a:r>
              <a:rPr lang="zh-CN" altLang="en-US" sz="2800" b="1" dirty="0" smtClean="0">
                <a:latin typeface="Times New Roman" pitchFamily="18" charset="0"/>
              </a:rPr>
              <a:t>变为</a:t>
            </a:r>
            <a:r>
              <a:rPr lang="en-US" altLang="zh-CN" sz="2800" b="1" dirty="0" smtClean="0">
                <a:latin typeface="Times New Roman" pitchFamily="18" charset="0"/>
              </a:rPr>
              <a:t>P/2</a:t>
            </a:r>
            <a:r>
              <a:rPr lang="zh-CN" altLang="en-US" sz="2800" b="1" dirty="0" smtClean="0">
                <a:latin typeface="Times New Roman" pitchFamily="18" charset="0"/>
              </a:rPr>
              <a:t>），其</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分贝值减少</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rPr>
              <a:t>3dB</a:t>
            </a:r>
            <a:r>
              <a:rPr lang="zh-CN" altLang="en-US" sz="2800" b="1" dirty="0" smtClean="0">
                <a:latin typeface="Times New Roman" pitchFamily="18" charset="0"/>
              </a:rPr>
              <a:t>。</a:t>
            </a:r>
            <a:endParaRPr lang="en-US" altLang="zh-CN" sz="2800" b="1" dirty="0" smtClean="0">
              <a:latin typeface="Times New Roman" pitchFamily="18" charset="0"/>
            </a:endParaRPr>
          </a:p>
          <a:p>
            <a:pPr eaLnBrk="1" hangingPunct="1">
              <a:lnSpc>
                <a:spcPct val="80000"/>
              </a:lnSpc>
              <a:buFont typeface="Wingdings" pitchFamily="2" charset="2"/>
              <a:buNone/>
              <a:defRPr/>
            </a:pPr>
            <a:r>
              <a:rPr lang="en-US" altLang="zh-CN" sz="2800" b="1" dirty="0" smtClean="0">
                <a:latin typeface="Times New Roman" pitchFamily="18" charset="0"/>
              </a:rPr>
              <a:t>  </a:t>
            </a:r>
            <a:r>
              <a:rPr lang="zh-CN" altLang="en-US" sz="2800" b="1" dirty="0" smtClean="0">
                <a:latin typeface="Times New Roman" pitchFamily="18" charset="0"/>
              </a:rPr>
              <a:t>  “</a:t>
            </a:r>
            <a:r>
              <a:rPr lang="en-US" altLang="zh-CN" sz="2800" b="1" dirty="0" smtClean="0">
                <a:effectLst>
                  <a:outerShdw blurRad="38100" dist="38100" dir="2700000" algn="tl">
                    <a:srgbClr val="000000">
                      <a:alpha val="43137"/>
                    </a:srgbClr>
                  </a:outerShdw>
                </a:effectLst>
                <a:latin typeface="Times New Roman" pitchFamily="18" charset="0"/>
              </a:rPr>
              <a:t>1dB</a:t>
            </a:r>
            <a:r>
              <a:rPr lang="zh-CN" altLang="en-US" sz="2800" b="1" dirty="0" smtClean="0">
                <a:latin typeface="Times New Roman" pitchFamily="18" charset="0"/>
              </a:rPr>
              <a:t>”</a:t>
            </a:r>
            <a:r>
              <a:rPr lang="zh-CN" altLang="en-US" sz="2800" b="1" dirty="0" smtClean="0">
                <a:effectLst>
                  <a:outerShdw blurRad="38100" dist="38100" dir="2700000" algn="tl">
                    <a:srgbClr val="FFFFFF"/>
                  </a:outerShdw>
                </a:effectLst>
                <a:latin typeface="Times New Roman" pitchFamily="18" charset="0"/>
              </a:rPr>
              <a:t>的概念</a:t>
            </a:r>
            <a:r>
              <a:rPr lang="zh-CN" altLang="en-US" sz="2800" b="1" dirty="0" smtClean="0">
                <a:latin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功率</a:t>
            </a:r>
            <a:r>
              <a:rPr lang="zh-CN" altLang="en-US" sz="2800" b="1" dirty="0" smtClean="0">
                <a:latin typeface="Times New Roman" pitchFamily="18" charset="0"/>
              </a:rPr>
              <a:t>每</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增加</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25.9</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a:t>
            </a:r>
            <a:r>
              <a:rPr lang="zh-CN" altLang="en-US" sz="2800" b="1" dirty="0" smtClean="0">
                <a:latin typeface="Times New Roman" pitchFamily="18" charset="0"/>
              </a:rPr>
              <a:t>（</a:t>
            </a:r>
            <a:r>
              <a:rPr lang="en-US" altLang="zh-CN" sz="2800" b="1" dirty="0" smtClean="0">
                <a:latin typeface="Times New Roman" pitchFamily="18" charset="0"/>
              </a:rPr>
              <a:t>P</a:t>
            </a:r>
            <a:r>
              <a:rPr lang="zh-CN" altLang="en-US" sz="2800" b="1" dirty="0" smtClean="0">
                <a:latin typeface="Times New Roman" pitchFamily="18" charset="0"/>
              </a:rPr>
              <a:t>变为</a:t>
            </a:r>
            <a:r>
              <a:rPr lang="en-US" altLang="zh-CN" sz="2800" b="1" dirty="0" smtClean="0">
                <a:latin typeface="Times New Roman" pitchFamily="18" charset="0"/>
              </a:rPr>
              <a:t>1.259P</a:t>
            </a:r>
            <a:r>
              <a:rPr lang="zh-CN" altLang="en-US" sz="2800" b="1" dirty="0" smtClean="0">
                <a:latin typeface="Times New Roman" pitchFamily="18" charset="0"/>
              </a:rPr>
              <a:t>），其</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分贝值增大约</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1dB</a:t>
            </a:r>
            <a:r>
              <a:rPr lang="zh-CN" altLang="en-US" sz="2800" b="1" dirty="0" smtClean="0">
                <a:latin typeface="Times New Roman" pitchFamily="18" charset="0"/>
              </a:rPr>
              <a:t>；反之，</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功率</a:t>
            </a:r>
            <a:r>
              <a:rPr lang="zh-CN" altLang="en-US" sz="2800" b="1" dirty="0" smtClean="0">
                <a:latin typeface="Times New Roman" pitchFamily="18" charset="0"/>
              </a:rPr>
              <a:t>每</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减小</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rPr>
              <a:t>20.6</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a:t>
            </a:r>
            <a:r>
              <a:rPr lang="zh-CN" altLang="en-US" sz="2800" b="1" dirty="0" smtClean="0">
                <a:latin typeface="Times New Roman" pitchFamily="18" charset="0"/>
              </a:rPr>
              <a:t>（</a:t>
            </a:r>
            <a:r>
              <a:rPr lang="en-US" altLang="zh-CN" sz="2800" b="1" dirty="0" smtClean="0">
                <a:latin typeface="Times New Roman" pitchFamily="18" charset="0"/>
              </a:rPr>
              <a:t>P</a:t>
            </a:r>
            <a:r>
              <a:rPr lang="zh-CN" altLang="en-US" sz="2800" b="1" dirty="0" smtClean="0">
                <a:latin typeface="Times New Roman" pitchFamily="18" charset="0"/>
              </a:rPr>
              <a:t>变为</a:t>
            </a:r>
            <a:r>
              <a:rPr lang="en-US" altLang="zh-CN" sz="2800" b="1" dirty="0" smtClean="0">
                <a:latin typeface="Times New Roman" pitchFamily="18" charset="0"/>
              </a:rPr>
              <a:t>0.794P</a:t>
            </a:r>
            <a:r>
              <a:rPr lang="zh-CN" altLang="en-US" sz="2800" b="1" dirty="0" smtClean="0">
                <a:latin typeface="Times New Roman" pitchFamily="18" charset="0"/>
              </a:rPr>
              <a:t>），其</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分贝值减少约</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rPr>
              <a:t>1dB</a:t>
            </a:r>
            <a:r>
              <a:rPr lang="zh-CN" altLang="en-US" sz="2800" b="1" dirty="0" smtClean="0">
                <a:latin typeface="Times New Roman" pitchFamily="18" charset="0"/>
              </a:rPr>
              <a:t>。</a:t>
            </a:r>
          </a:p>
          <a:p>
            <a:pPr eaLnBrk="1" hangingPunct="1">
              <a:lnSpc>
                <a:spcPct val="80000"/>
              </a:lnSpc>
              <a:buFont typeface="Wingdings" pitchFamily="2" charset="2"/>
              <a:buNone/>
              <a:defRPr/>
            </a:pPr>
            <a:r>
              <a:rPr lang="zh-CN" altLang="en-US" sz="2800" b="1" dirty="0" smtClean="0"/>
              <a:t>    </a:t>
            </a:r>
            <a:r>
              <a:rPr lang="zh-CN" altLang="en-US" sz="2800" b="1" u="sng" dirty="0" smtClean="0"/>
              <a:t>练习</a:t>
            </a:r>
            <a:r>
              <a:rPr lang="zh-CN" altLang="en-US" sz="2800" b="1" dirty="0" smtClean="0"/>
              <a:t>：</a:t>
            </a:r>
            <a:r>
              <a:rPr lang="en-US" altLang="zh-CN" sz="2800" b="1" dirty="0" smtClean="0">
                <a:latin typeface="Times New Roman" pitchFamily="18" charset="0"/>
              </a:rPr>
              <a:t>GSM</a:t>
            </a:r>
            <a:r>
              <a:rPr lang="zh-CN" altLang="en-US" sz="2800" b="1" dirty="0" smtClean="0">
                <a:latin typeface="Times New Roman" pitchFamily="18" charset="0"/>
              </a:rPr>
              <a:t>基站第</a:t>
            </a:r>
            <a:r>
              <a:rPr lang="en-US" altLang="zh-CN" sz="2800" b="1" dirty="0" smtClean="0">
                <a:latin typeface="Times New Roman" pitchFamily="18" charset="0"/>
              </a:rPr>
              <a:t>8</a:t>
            </a:r>
            <a:r>
              <a:rPr lang="zh-CN" altLang="en-US" sz="2800" b="1" dirty="0" smtClean="0">
                <a:latin typeface="Times New Roman" pitchFamily="18" charset="0"/>
              </a:rPr>
              <a:t>级最大峰值输出功率值是多少</a:t>
            </a:r>
            <a:r>
              <a:rPr lang="en-US" altLang="zh-CN" sz="2800" b="1" dirty="0" smtClean="0">
                <a:latin typeface="Times New Roman" pitchFamily="18" charset="0"/>
              </a:rPr>
              <a:t>W</a:t>
            </a:r>
            <a:r>
              <a:rPr lang="zh-CN" altLang="en-US" sz="2800" b="1" dirty="0" smtClean="0">
                <a:latin typeface="Times New Roman" pitchFamily="18" charset="0"/>
              </a:rPr>
              <a:t>？ 就功率而言，“</a:t>
            </a:r>
            <a:r>
              <a:rPr lang="en-US" altLang="zh-CN" sz="2800" b="1" dirty="0" smtClean="0">
                <a:latin typeface="Times New Roman" pitchFamily="18" charset="0"/>
              </a:rPr>
              <a:t>2dB</a:t>
            </a:r>
            <a:r>
              <a:rPr lang="zh-CN" altLang="en-US" sz="2800" b="1" dirty="0" smtClean="0">
                <a:latin typeface="Times New Roman" pitchFamily="18" charset="0"/>
              </a:rPr>
              <a:t>”是什么概念 ？</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  （</a:t>
            </a:r>
            <a:r>
              <a:rPr lang="en-US" altLang="zh-CN" sz="2800" b="1" dirty="0" smtClean="0">
                <a:latin typeface="Times New Roman" pitchFamily="18" charset="0"/>
              </a:rPr>
              <a:t>34dBm</a:t>
            </a:r>
            <a:r>
              <a:rPr lang="zh-CN" altLang="en-US" sz="2800" b="1" dirty="0" smtClean="0">
                <a:latin typeface="Times New Roman" pitchFamily="18" charset="0"/>
              </a:rPr>
              <a:t>，即</a:t>
            </a:r>
            <a:r>
              <a:rPr lang="en-US" altLang="zh-CN" sz="2800" b="1" dirty="0" smtClean="0">
                <a:latin typeface="Times New Roman" pitchFamily="18" charset="0"/>
              </a:rPr>
              <a:t>2.5W</a:t>
            </a:r>
            <a:r>
              <a:rPr lang="zh-CN" altLang="en-US" sz="2800" b="1" dirty="0" smtClean="0">
                <a:latin typeface="Times New Roman" pitchFamily="18" charset="0"/>
              </a:rPr>
              <a:t>；增大</a:t>
            </a:r>
            <a:r>
              <a:rPr lang="en-US" altLang="zh-CN" sz="2800" b="1" dirty="0" smtClean="0">
                <a:latin typeface="Times New Roman" pitchFamily="18" charset="0"/>
              </a:rPr>
              <a:t>58.5</a:t>
            </a:r>
            <a:r>
              <a:rPr lang="zh-CN" altLang="en-US" sz="2800" b="1" dirty="0" smtClean="0">
                <a:latin typeface="Times New Roman" pitchFamily="18" charset="0"/>
              </a:rPr>
              <a:t> </a:t>
            </a:r>
            <a:r>
              <a:rPr lang="en-US" altLang="zh-CN" sz="2800" b="1" dirty="0" smtClean="0">
                <a:latin typeface="Times New Roman" pitchFamily="18" charset="0"/>
              </a:rPr>
              <a:t>%</a:t>
            </a:r>
            <a:r>
              <a:rPr lang="zh-CN" altLang="en-US" sz="2800" b="1" dirty="0" smtClean="0">
                <a:latin typeface="Times New Roman" pitchFamily="18" charset="0"/>
              </a:rPr>
              <a:t>，减少</a:t>
            </a:r>
            <a:r>
              <a:rPr lang="en-US" altLang="zh-CN" sz="2800" b="1" dirty="0" smtClean="0">
                <a:latin typeface="Times New Roman" pitchFamily="18" charset="0"/>
              </a:rPr>
              <a:t>36.9%</a:t>
            </a:r>
            <a:r>
              <a:rPr lang="zh-CN" altLang="en-US" sz="2800" b="1" dirty="0" smtClean="0">
                <a:latin typeface="Times New Roman" pitchFamily="18" charset="0"/>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zh-CN" altLang="zh-CN" smtClean="0"/>
          </a:p>
        </p:txBody>
      </p:sp>
      <p:sp>
        <p:nvSpPr>
          <p:cNvPr id="50179" name="Rectangle 3"/>
          <p:cNvSpPr>
            <a:spLocks noGrp="1" noChangeArrowheads="1"/>
          </p:cNvSpPr>
          <p:nvPr>
            <p:ph type="body" idx="1"/>
          </p:nvPr>
        </p:nvSpPr>
        <p:spPr>
          <a:xfrm>
            <a:off x="609600" y="2133600"/>
            <a:ext cx="8153400" cy="4343400"/>
          </a:xfrm>
        </p:spPr>
        <p:txBody>
          <a:bodyPr/>
          <a:lstStyle/>
          <a:p>
            <a:pPr eaLnBrk="1" hangingPunct="1">
              <a:lnSpc>
                <a:spcPct val="90000"/>
              </a:lnSpc>
              <a:defRPr/>
            </a:pPr>
            <a:r>
              <a:rPr lang="zh-CN" altLang="en-US" sz="2400" b="1" dirty="0" smtClean="0">
                <a:latin typeface="Times New Roman" pitchFamily="18" charset="0"/>
              </a:rPr>
              <a:t>数据实例</a:t>
            </a:r>
            <a:r>
              <a:rPr lang="en-US" altLang="zh-CN" sz="2400" b="1" dirty="0" smtClean="0">
                <a:latin typeface="Times New Roman" pitchFamily="18" charset="0"/>
              </a:rPr>
              <a:t>2</a:t>
            </a:r>
            <a:r>
              <a:rPr lang="zh-CN" altLang="en-US" sz="2400" dirty="0" smtClean="0"/>
              <a:t>：</a:t>
            </a:r>
          </a:p>
          <a:p>
            <a:pPr eaLnBrk="1" hangingPunct="1">
              <a:lnSpc>
                <a:spcPct val="90000"/>
              </a:lnSpc>
              <a:buFont typeface="Wingdings" pitchFamily="2" charset="2"/>
              <a:buNone/>
              <a:defRPr/>
            </a:pPr>
            <a:r>
              <a:rPr lang="zh-CN" altLang="en-US" sz="2000" dirty="0" smtClean="0">
                <a:latin typeface="Times New Roman" pitchFamily="18" charset="0"/>
              </a:rPr>
              <a:t>    </a:t>
            </a:r>
            <a:r>
              <a:rPr lang="en-US" altLang="zh-CN" sz="2400" b="1" dirty="0" smtClean="0">
                <a:latin typeface="Times New Roman" pitchFamily="18" charset="0"/>
              </a:rPr>
              <a:t>GSM</a:t>
            </a:r>
            <a:r>
              <a:rPr lang="zh-CN" altLang="en-US" sz="2400" b="1" dirty="0" smtClean="0">
                <a:latin typeface="Times New Roman" pitchFamily="18" charset="0"/>
              </a:rPr>
              <a:t>基站</a:t>
            </a:r>
            <a:r>
              <a:rPr lang="en-US" altLang="zh-CN" sz="2400" b="1" dirty="0" smtClean="0">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BS</a:t>
            </a:r>
            <a:r>
              <a:rPr lang="en-US" altLang="zh-CN" sz="2400" b="1" dirty="0" smtClean="0">
                <a:latin typeface="Times New Roman" pitchFamily="18" charset="0"/>
              </a:rPr>
              <a:t>)</a:t>
            </a:r>
            <a:r>
              <a:rPr lang="zh-CN" altLang="en-US" sz="2400" b="1" dirty="0" smtClean="0">
                <a:latin typeface="Times New Roman" pitchFamily="18" charset="0"/>
              </a:rPr>
              <a:t>接收机灵敏度典型值为：</a:t>
            </a:r>
          </a:p>
          <a:p>
            <a:pPr eaLnBrk="1" hangingPunct="1">
              <a:lnSpc>
                <a:spcPct val="90000"/>
              </a:lnSpc>
              <a:buFont typeface="Wingdings" pitchFamily="2" charset="2"/>
              <a:buNone/>
              <a:defRPr/>
            </a:pPr>
            <a:r>
              <a:rPr lang="zh-CN" altLang="en-US" sz="2400" dirty="0" smtClean="0">
                <a:latin typeface="Times New Roman" pitchFamily="18" charset="0"/>
              </a:rPr>
              <a:t>                     </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104dBm</a:t>
            </a:r>
            <a:r>
              <a:rPr lang="zh-CN" altLang="en-US" sz="2400" dirty="0" smtClean="0">
                <a:latin typeface="Times New Roman" pitchFamily="18" charset="0"/>
              </a:rPr>
              <a:t>；</a:t>
            </a:r>
          </a:p>
          <a:p>
            <a:pPr eaLnBrk="1" hangingPunct="1">
              <a:lnSpc>
                <a:spcPct val="90000"/>
              </a:lnSpc>
              <a:buFont typeface="Wingdings" pitchFamily="2" charset="2"/>
              <a:buNone/>
              <a:defRPr/>
            </a:pPr>
            <a:r>
              <a:rPr lang="zh-CN" altLang="en-US" sz="2400" dirty="0" smtClean="0">
                <a:latin typeface="Times New Roman" pitchFamily="18" charset="0"/>
              </a:rPr>
              <a:t>    </a:t>
            </a:r>
            <a:r>
              <a:rPr lang="en-US" altLang="zh-CN" sz="2400" b="1" dirty="0" smtClean="0">
                <a:latin typeface="Times New Roman" pitchFamily="18" charset="0"/>
              </a:rPr>
              <a:t>GSM</a:t>
            </a:r>
            <a:r>
              <a:rPr lang="zh-CN" altLang="en-US" sz="2400" b="1" dirty="0" smtClean="0">
                <a:latin typeface="Times New Roman" pitchFamily="18" charset="0"/>
              </a:rPr>
              <a:t>手持移动台</a:t>
            </a:r>
            <a:r>
              <a:rPr lang="en-US" altLang="zh-CN" sz="2400" b="1" dirty="0" smtClean="0">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MS</a:t>
            </a:r>
            <a:r>
              <a:rPr lang="en-US" altLang="zh-CN" sz="2400" b="1" dirty="0" smtClean="0">
                <a:latin typeface="Times New Roman" pitchFamily="18" charset="0"/>
              </a:rPr>
              <a:t>)</a:t>
            </a:r>
            <a:r>
              <a:rPr lang="zh-CN" altLang="en-US" sz="2400" b="1" dirty="0" smtClean="0">
                <a:latin typeface="Times New Roman" pitchFamily="18" charset="0"/>
              </a:rPr>
              <a:t>接收机灵敏度典型值为：</a:t>
            </a:r>
          </a:p>
          <a:p>
            <a:pPr eaLnBrk="1" hangingPunct="1">
              <a:lnSpc>
                <a:spcPct val="90000"/>
              </a:lnSpc>
              <a:buFont typeface="Wingdings" pitchFamily="2" charset="2"/>
              <a:buNone/>
              <a:defRPr/>
            </a:pPr>
            <a:r>
              <a:rPr lang="zh-CN" altLang="en-US" sz="2400" b="1" dirty="0" smtClean="0">
                <a:latin typeface="Times New Roman" pitchFamily="18" charset="0"/>
              </a:rPr>
              <a:t>                     </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102dBm</a:t>
            </a:r>
            <a:r>
              <a:rPr lang="en-US" altLang="zh-CN" sz="2400" b="1" dirty="0" smtClean="0">
                <a:latin typeface="Times New Roman" pitchFamily="18" charset="0"/>
              </a:rPr>
              <a:t> </a:t>
            </a:r>
            <a:r>
              <a:rPr lang="zh-CN" altLang="en-US" sz="2400" b="1" dirty="0" smtClean="0">
                <a:latin typeface="Times New Roman" pitchFamily="18" charset="0"/>
              </a:rPr>
              <a:t>。</a:t>
            </a:r>
          </a:p>
          <a:p>
            <a:pPr eaLnBrk="1" hangingPunct="1">
              <a:lnSpc>
                <a:spcPct val="90000"/>
              </a:lnSpc>
              <a:buFont typeface="Wingdings" pitchFamily="2" charset="2"/>
              <a:buNone/>
              <a:defRPr/>
            </a:pPr>
            <a:r>
              <a:rPr lang="zh-CN" altLang="en-US" sz="2400" b="1" dirty="0" smtClean="0">
                <a:latin typeface="Times New Roman" pitchFamily="18" charset="0"/>
              </a:rPr>
              <a:t>    因为</a:t>
            </a:r>
            <a:r>
              <a:rPr lang="zh-CN" altLang="en-US" sz="2400" b="1" dirty="0" smtClean="0">
                <a:effectLst>
                  <a:outerShdw blurRad="38100" dist="38100" dir="2700000" algn="tl">
                    <a:srgbClr val="000000">
                      <a:alpha val="43137"/>
                    </a:srgbClr>
                  </a:outerShdw>
                </a:effectLst>
                <a:latin typeface="Times New Roman" pitchFamily="18" charset="0"/>
              </a:rPr>
              <a:t>－</a:t>
            </a:r>
            <a:r>
              <a:rPr lang="en-US" altLang="zh-CN" sz="2400" b="1" dirty="0" smtClean="0">
                <a:effectLst>
                  <a:outerShdw blurRad="38100" dist="38100" dir="2700000" algn="tl">
                    <a:srgbClr val="000000">
                      <a:alpha val="43137"/>
                    </a:srgbClr>
                  </a:outerShdw>
                </a:effectLst>
                <a:latin typeface="Times New Roman" pitchFamily="18" charset="0"/>
              </a:rPr>
              <a:t>100dBm</a:t>
            </a:r>
            <a:r>
              <a:rPr lang="zh-CN" altLang="en-US" sz="2400" b="1" dirty="0" smtClean="0">
                <a:latin typeface="Times New Roman" pitchFamily="18" charset="0"/>
              </a:rPr>
              <a:t>相当于</a:t>
            </a:r>
            <a:r>
              <a:rPr lang="en-US" altLang="zh-CN" sz="2400" b="1" dirty="0" smtClean="0">
                <a:effectLst>
                  <a:outerShdw blurRad="38100" dist="38100" dir="2700000" algn="tl">
                    <a:srgbClr val="000000">
                      <a:alpha val="43137"/>
                    </a:srgbClr>
                  </a:outerShdw>
                </a:effectLst>
                <a:latin typeface="Times New Roman" pitchFamily="18" charset="0"/>
              </a:rPr>
              <a:t>10</a:t>
            </a:r>
            <a:r>
              <a:rPr lang="zh-CN" altLang="en-US" sz="2400" b="1" baseline="30000" dirty="0" smtClean="0">
                <a:effectLst>
                  <a:outerShdw blurRad="38100" dist="38100" dir="2700000" algn="tl">
                    <a:srgbClr val="000000">
                      <a:alpha val="43137"/>
                    </a:srgbClr>
                  </a:outerShdw>
                </a:effectLst>
                <a:latin typeface="Times New Roman" pitchFamily="18" charset="0"/>
              </a:rPr>
              <a:t>－</a:t>
            </a:r>
            <a:r>
              <a:rPr lang="en-US" altLang="zh-CN" sz="2400" b="1" baseline="30000" dirty="0" smtClean="0">
                <a:effectLst>
                  <a:outerShdw blurRad="38100" dist="38100" dir="2700000" algn="tl">
                    <a:srgbClr val="000000">
                      <a:alpha val="43137"/>
                    </a:srgbClr>
                  </a:outerShdw>
                </a:effectLst>
                <a:latin typeface="Times New Roman" pitchFamily="18" charset="0"/>
              </a:rPr>
              <a:t>10</a:t>
            </a:r>
            <a:r>
              <a:rPr lang="en-US" altLang="zh-CN" sz="2400" b="1" dirty="0" smtClean="0">
                <a:effectLst>
                  <a:outerShdw blurRad="38100" dist="38100" dir="2700000" algn="tl">
                    <a:srgbClr val="000000">
                      <a:alpha val="43137"/>
                    </a:srgbClr>
                  </a:outerShdw>
                </a:effectLst>
                <a:latin typeface="Times New Roman" pitchFamily="18" charset="0"/>
              </a:rPr>
              <a:t>mW</a:t>
            </a:r>
            <a:r>
              <a:rPr lang="zh-CN" altLang="en-US" sz="2400" b="1" dirty="0" smtClean="0">
                <a:latin typeface="Times New Roman" pitchFamily="18" charset="0"/>
              </a:rPr>
              <a:t>，所以</a:t>
            </a:r>
            <a:r>
              <a:rPr lang="zh-CN" altLang="en-US" sz="2400" b="1" dirty="0" smtClean="0">
                <a:effectLst>
                  <a:outerShdw blurRad="38100" dist="38100" dir="2700000" algn="tl">
                    <a:srgbClr val="000000">
                      <a:alpha val="43137"/>
                    </a:srgbClr>
                  </a:outerShdw>
                </a:effectLst>
                <a:latin typeface="Times New Roman" pitchFamily="18" charset="0"/>
              </a:rPr>
              <a:t>－</a:t>
            </a:r>
            <a:r>
              <a:rPr lang="en-US" altLang="zh-CN" sz="2400" b="1" dirty="0" smtClean="0">
                <a:effectLst>
                  <a:outerShdw blurRad="38100" dist="38100" dir="2700000" algn="tl">
                    <a:srgbClr val="000000">
                      <a:alpha val="43137"/>
                    </a:srgbClr>
                  </a:outerShdw>
                </a:effectLst>
                <a:latin typeface="Times New Roman" pitchFamily="18" charset="0"/>
              </a:rPr>
              <a:t>102dBm</a:t>
            </a:r>
            <a:r>
              <a:rPr lang="zh-CN" altLang="en-US" sz="2400" b="1" dirty="0" smtClean="0">
                <a:latin typeface="Times New Roman" pitchFamily="18" charset="0"/>
              </a:rPr>
              <a:t>相当于</a:t>
            </a:r>
            <a:r>
              <a:rPr lang="en-US" altLang="zh-CN" sz="2400" b="1" dirty="0" smtClean="0">
                <a:effectLst>
                  <a:outerShdw blurRad="38100" dist="38100" dir="2700000" algn="tl">
                    <a:srgbClr val="000000">
                      <a:alpha val="43137"/>
                    </a:srgbClr>
                  </a:outerShdw>
                </a:effectLst>
                <a:latin typeface="Times New Roman" pitchFamily="18" charset="0"/>
              </a:rPr>
              <a:t>6.31</a:t>
            </a:r>
            <a:r>
              <a:rPr lang="en-US" altLang="zh-CN" sz="2400" b="1" dirty="0" smtClean="0">
                <a:effectLst>
                  <a:outerShdw blurRad="38100" dist="38100" dir="2700000" algn="tl">
                    <a:srgbClr val="000000">
                      <a:alpha val="43137"/>
                    </a:srgbClr>
                  </a:outerShdw>
                </a:effectLst>
              </a:rPr>
              <a:t>× </a:t>
            </a:r>
            <a:r>
              <a:rPr lang="en-US" altLang="zh-CN" sz="2400" b="1" dirty="0" smtClean="0">
                <a:effectLst>
                  <a:outerShdw blurRad="38100" dist="38100" dir="2700000" algn="tl">
                    <a:srgbClr val="000000">
                      <a:alpha val="43137"/>
                    </a:srgbClr>
                  </a:outerShdw>
                </a:effectLst>
                <a:latin typeface="Times New Roman" pitchFamily="18" charset="0"/>
              </a:rPr>
              <a:t>10</a:t>
            </a:r>
            <a:r>
              <a:rPr lang="zh-CN" altLang="en-US" sz="2400" b="1" baseline="30000" dirty="0" smtClean="0">
                <a:effectLst>
                  <a:outerShdw blurRad="38100" dist="38100" dir="2700000" algn="tl">
                    <a:srgbClr val="000000">
                      <a:alpha val="43137"/>
                    </a:srgbClr>
                  </a:outerShdw>
                </a:effectLst>
                <a:latin typeface="Times New Roman" pitchFamily="18" charset="0"/>
              </a:rPr>
              <a:t>－</a:t>
            </a:r>
            <a:r>
              <a:rPr lang="en-US" altLang="zh-CN" sz="2400" b="1" baseline="30000" dirty="0" smtClean="0">
                <a:effectLst>
                  <a:outerShdw blurRad="38100" dist="38100" dir="2700000" algn="tl">
                    <a:srgbClr val="000000">
                      <a:alpha val="43137"/>
                    </a:srgbClr>
                  </a:outerShdw>
                </a:effectLst>
                <a:latin typeface="Times New Roman" pitchFamily="18" charset="0"/>
              </a:rPr>
              <a:t>11</a:t>
            </a:r>
            <a:r>
              <a:rPr lang="en-US" altLang="zh-CN" sz="2400" b="1" dirty="0" smtClean="0">
                <a:effectLst>
                  <a:outerShdw blurRad="38100" dist="38100" dir="2700000" algn="tl">
                    <a:srgbClr val="000000">
                      <a:alpha val="43137"/>
                    </a:srgbClr>
                  </a:outerShdw>
                </a:effectLst>
                <a:latin typeface="Times New Roman" pitchFamily="18" charset="0"/>
              </a:rPr>
              <a:t>mW</a:t>
            </a:r>
            <a:r>
              <a:rPr lang="en-US" altLang="zh-CN" sz="2400" b="1" dirty="0" smtClean="0">
                <a:effectLst>
                  <a:outerShdw blurRad="38100" dist="38100" dir="2700000" algn="tl">
                    <a:srgbClr val="000000">
                      <a:alpha val="43137"/>
                    </a:srgbClr>
                  </a:outerShdw>
                </a:effectLst>
              </a:rPr>
              <a:t> </a:t>
            </a:r>
            <a:r>
              <a:rPr lang="zh-CN" altLang="en-US" sz="2400" b="1" dirty="0" smtClean="0">
                <a:latin typeface="Times New Roman" pitchFamily="18" charset="0"/>
              </a:rPr>
              <a:t>， </a:t>
            </a:r>
            <a:r>
              <a:rPr lang="zh-CN" altLang="en-US" sz="2400" b="1" dirty="0" smtClean="0">
                <a:effectLst>
                  <a:outerShdw blurRad="38100" dist="38100" dir="2700000" algn="tl">
                    <a:srgbClr val="000000">
                      <a:alpha val="43137"/>
                    </a:srgbClr>
                  </a:outerShdw>
                </a:effectLst>
                <a:latin typeface="Times New Roman" pitchFamily="18" charset="0"/>
              </a:rPr>
              <a:t>－</a:t>
            </a:r>
            <a:r>
              <a:rPr lang="en-US" altLang="zh-CN" sz="2400" b="1" dirty="0" smtClean="0">
                <a:effectLst>
                  <a:outerShdw blurRad="38100" dist="38100" dir="2700000" algn="tl">
                    <a:srgbClr val="000000">
                      <a:alpha val="43137"/>
                    </a:srgbClr>
                  </a:outerShdw>
                </a:effectLst>
                <a:latin typeface="Times New Roman" pitchFamily="18" charset="0"/>
              </a:rPr>
              <a:t>104dBm</a:t>
            </a:r>
            <a:r>
              <a:rPr lang="zh-CN" altLang="en-US" sz="2400" b="1" dirty="0" smtClean="0">
                <a:latin typeface="Times New Roman" pitchFamily="18" charset="0"/>
              </a:rPr>
              <a:t>相当于</a:t>
            </a:r>
            <a:r>
              <a:rPr lang="en-US" altLang="zh-CN" sz="2400" b="1" dirty="0" smtClean="0">
                <a:effectLst>
                  <a:outerShdw blurRad="38100" dist="38100" dir="2700000" algn="tl">
                    <a:srgbClr val="000000">
                      <a:alpha val="43137"/>
                    </a:srgbClr>
                  </a:outerShdw>
                </a:effectLst>
                <a:latin typeface="Times New Roman" pitchFamily="18" charset="0"/>
              </a:rPr>
              <a:t>3.98</a:t>
            </a:r>
            <a:r>
              <a:rPr lang="en-US" altLang="zh-CN" sz="2400" b="1" dirty="0" smtClean="0">
                <a:effectLst>
                  <a:outerShdw blurRad="38100" dist="38100" dir="2700000" algn="tl">
                    <a:srgbClr val="000000">
                      <a:alpha val="43137"/>
                    </a:srgbClr>
                  </a:outerShdw>
                </a:effectLst>
              </a:rPr>
              <a:t>× </a:t>
            </a:r>
            <a:r>
              <a:rPr lang="en-US" altLang="zh-CN" sz="2400" b="1" dirty="0" smtClean="0">
                <a:effectLst>
                  <a:outerShdw blurRad="38100" dist="38100" dir="2700000" algn="tl">
                    <a:srgbClr val="000000">
                      <a:alpha val="43137"/>
                    </a:srgbClr>
                  </a:outerShdw>
                </a:effectLst>
                <a:latin typeface="Times New Roman" pitchFamily="18" charset="0"/>
              </a:rPr>
              <a:t>10</a:t>
            </a:r>
            <a:r>
              <a:rPr lang="zh-CN" altLang="en-US" sz="2400" b="1" baseline="30000" dirty="0" smtClean="0">
                <a:effectLst>
                  <a:outerShdw blurRad="38100" dist="38100" dir="2700000" algn="tl">
                    <a:srgbClr val="000000">
                      <a:alpha val="43137"/>
                    </a:srgbClr>
                  </a:outerShdw>
                </a:effectLst>
                <a:latin typeface="Times New Roman" pitchFamily="18" charset="0"/>
              </a:rPr>
              <a:t>－</a:t>
            </a:r>
            <a:r>
              <a:rPr lang="en-US" altLang="zh-CN" sz="2400" b="1" baseline="30000" dirty="0" smtClean="0">
                <a:effectLst>
                  <a:outerShdw blurRad="38100" dist="38100" dir="2700000" algn="tl">
                    <a:srgbClr val="000000">
                      <a:alpha val="43137"/>
                    </a:srgbClr>
                  </a:outerShdw>
                </a:effectLst>
                <a:latin typeface="Times New Roman" pitchFamily="18" charset="0"/>
              </a:rPr>
              <a:t>11</a:t>
            </a:r>
            <a:r>
              <a:rPr lang="en-US" altLang="zh-CN" sz="2400" b="1" dirty="0" smtClean="0">
                <a:effectLst>
                  <a:outerShdw blurRad="38100" dist="38100" dir="2700000" algn="tl">
                    <a:srgbClr val="000000">
                      <a:alpha val="43137"/>
                    </a:srgbClr>
                  </a:outerShdw>
                </a:effectLst>
                <a:latin typeface="Times New Roman" pitchFamily="18" charset="0"/>
              </a:rPr>
              <a:t>mW</a:t>
            </a:r>
            <a:r>
              <a:rPr lang="en-US" altLang="zh-CN" sz="2400" b="1" dirty="0" smtClean="0">
                <a:effectLst>
                  <a:outerShdw blurRad="38100" dist="38100" dir="2700000" algn="tl">
                    <a:srgbClr val="000000">
                      <a:alpha val="43137"/>
                    </a:srgbClr>
                  </a:outerShdw>
                </a:effectLst>
              </a:rPr>
              <a:t> </a:t>
            </a:r>
            <a:r>
              <a:rPr lang="zh-CN" altLang="en-US" sz="2400" b="1" dirty="0" smtClean="0">
                <a:latin typeface="Times New Roman" pitchFamily="18" charset="0"/>
              </a:rPr>
              <a:t>。</a:t>
            </a:r>
          </a:p>
          <a:p>
            <a:pPr eaLnBrk="1" hangingPunct="1">
              <a:lnSpc>
                <a:spcPct val="90000"/>
              </a:lnSpc>
              <a:buFont typeface="Wingdings" pitchFamily="2" charset="2"/>
              <a:buNone/>
              <a:defRPr/>
            </a:pPr>
            <a:r>
              <a:rPr lang="zh-CN" altLang="en-US" sz="2400" dirty="0" smtClean="0">
                <a:latin typeface="Times New Roman" pitchFamily="18" charset="0"/>
              </a:rPr>
              <a:t>            </a:t>
            </a:r>
          </a:p>
          <a:p>
            <a:pPr eaLnBrk="1" hangingPunct="1">
              <a:lnSpc>
                <a:spcPct val="90000"/>
              </a:lnSpc>
              <a:buFont typeface="Wingdings" pitchFamily="2" charset="2"/>
              <a:buNone/>
              <a:defRPr/>
            </a:pPr>
            <a:r>
              <a:rPr lang="zh-CN" altLang="en-US" sz="2400" b="1" dirty="0" smtClean="0">
                <a:latin typeface="Times New Roman" pitchFamily="18" charset="0"/>
              </a:rPr>
              <a:t>注</a:t>
            </a:r>
            <a:r>
              <a:rPr lang="zh-CN" altLang="en-US" sz="2400" dirty="0" smtClean="0">
                <a:latin typeface="Times New Roman" pitchFamily="18" charset="0"/>
              </a:rPr>
              <a:t>：</a:t>
            </a:r>
            <a:r>
              <a:rPr lang="zh-CN" altLang="en-US" sz="2400" b="1" dirty="0" smtClean="0">
                <a:effectLst>
                  <a:outerShdw blurRad="38100" dist="38100" dir="2700000" algn="tl">
                    <a:srgbClr val="000000">
                      <a:alpha val="43137"/>
                    </a:srgbClr>
                  </a:outerShdw>
                </a:effectLst>
                <a:latin typeface="Times New Roman" pitchFamily="18" charset="0"/>
                <a:cs typeface="Tahoma" pitchFamily="34" charset="0"/>
              </a:rPr>
              <a:t>接收机灵敏度</a:t>
            </a:r>
            <a:r>
              <a:rPr lang="en-US" altLang="zh-CN" sz="2400" b="1" dirty="0" smtClean="0">
                <a:latin typeface="Times New Roman" pitchFamily="18" charset="0"/>
                <a:cs typeface="Tahoma" pitchFamily="34" charset="0"/>
              </a:rPr>
              <a:t>——</a:t>
            </a:r>
            <a:r>
              <a:rPr lang="zh-CN" altLang="en-US" sz="2400" b="1" dirty="0" smtClean="0">
                <a:latin typeface="Times New Roman" pitchFamily="18" charset="0"/>
                <a:cs typeface="Tahoma" pitchFamily="34" charset="0"/>
              </a:rPr>
              <a:t>保证必要解调输出信噪比的条件下，</a:t>
            </a:r>
            <a:endParaRPr lang="en-US" altLang="zh-CN" sz="2400" b="1" dirty="0" smtClean="0">
              <a:latin typeface="Times New Roman" pitchFamily="18" charset="0"/>
              <a:cs typeface="Tahoma" pitchFamily="34" charset="0"/>
            </a:endParaRPr>
          </a:p>
          <a:p>
            <a:pPr eaLnBrk="1" hangingPunct="1">
              <a:lnSpc>
                <a:spcPct val="90000"/>
              </a:lnSpc>
              <a:buFont typeface="Wingdings" pitchFamily="2" charset="2"/>
              <a:buNone/>
              <a:defRPr/>
            </a:pPr>
            <a:r>
              <a:rPr lang="zh-CN" altLang="en-US" sz="2400" b="1" dirty="0" smtClean="0">
                <a:latin typeface="Times New Roman" pitchFamily="18" charset="0"/>
                <a:cs typeface="Tahoma" pitchFamily="34" charset="0"/>
              </a:rPr>
              <a:t>接收机输入端所需的最小有用信号功率（或者电平）。</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zh-CN" altLang="zh-CN" smtClean="0"/>
          </a:p>
        </p:txBody>
      </p:sp>
      <p:sp>
        <p:nvSpPr>
          <p:cNvPr id="51203" name="Rectangle 3"/>
          <p:cNvSpPr>
            <a:spLocks noGrp="1" noChangeArrowheads="1"/>
          </p:cNvSpPr>
          <p:nvPr>
            <p:ph type="body" idx="1"/>
          </p:nvPr>
        </p:nvSpPr>
        <p:spPr>
          <a:xfrm>
            <a:off x="762000" y="2057400"/>
            <a:ext cx="7772400" cy="4495800"/>
          </a:xfrm>
        </p:spPr>
        <p:txBody>
          <a:bodyPr/>
          <a:lstStyle/>
          <a:p>
            <a:pPr eaLnBrk="1" hangingPunct="1">
              <a:defRPr/>
            </a:pPr>
            <a:r>
              <a:rPr lang="zh-CN" altLang="en-US" b="1" dirty="0" smtClean="0">
                <a:latin typeface="Times New Roman" pitchFamily="18" charset="0"/>
              </a:rPr>
              <a:t>习题：</a:t>
            </a:r>
          </a:p>
          <a:p>
            <a:pPr eaLnBrk="1" hangingPunct="1">
              <a:buFont typeface="Wingdings" pitchFamily="2" charset="2"/>
              <a:buNone/>
              <a:defRPr/>
            </a:pPr>
            <a:r>
              <a:rPr lang="zh-CN" altLang="en-US" dirty="0" smtClean="0">
                <a:latin typeface="Times New Roman" pitchFamily="18" charset="0"/>
              </a:rPr>
              <a:t>           </a:t>
            </a:r>
            <a:r>
              <a:rPr lang="zh-CN" altLang="en-US" b="1" dirty="0" smtClean="0">
                <a:latin typeface="Times New Roman" pitchFamily="18" charset="0"/>
              </a:rPr>
              <a:t>假定某接收机灵敏度为－</a:t>
            </a:r>
            <a:r>
              <a:rPr lang="en-US" altLang="zh-CN" b="1" dirty="0" smtClean="0">
                <a:latin typeface="Times New Roman" pitchFamily="18" charset="0"/>
              </a:rPr>
              <a:t>100dBm</a:t>
            </a:r>
            <a:r>
              <a:rPr lang="zh-CN" altLang="en-US" b="1" dirty="0" smtClean="0">
                <a:latin typeface="Times New Roman" pitchFamily="18" charset="0"/>
              </a:rPr>
              <a:t>，接收机输入阻抗为</a:t>
            </a:r>
            <a:r>
              <a:rPr lang="en-US" altLang="zh-CN" b="1" dirty="0" smtClean="0">
                <a:latin typeface="Times New Roman" pitchFamily="18" charset="0"/>
              </a:rPr>
              <a:t>50</a:t>
            </a:r>
            <a:r>
              <a:rPr lang="el-GR" altLang="zh-CN" b="1" dirty="0" smtClean="0">
                <a:latin typeface="Times New Roman" pitchFamily="18" charset="0"/>
                <a:cs typeface="Tahoma" pitchFamily="34" charset="0"/>
              </a:rPr>
              <a:t>Ω</a:t>
            </a:r>
            <a:r>
              <a:rPr lang="zh-CN" altLang="en-US" b="1" dirty="0" smtClean="0">
                <a:latin typeface="Times New Roman" pitchFamily="18" charset="0"/>
                <a:cs typeface="Tahoma" pitchFamily="34" charset="0"/>
              </a:rPr>
              <a:t>，不考虑天线损耗，试计算以</a:t>
            </a:r>
            <a:r>
              <a:rPr lang="en-US" altLang="zh-CN" b="1" dirty="0" smtClean="0">
                <a:effectLst>
                  <a:outerShdw blurRad="38100" dist="38100" dir="2700000" algn="tl">
                    <a:srgbClr val="FFFFFF"/>
                  </a:outerShdw>
                </a:effectLst>
                <a:latin typeface="Times New Roman" pitchFamily="18" charset="0"/>
                <a:cs typeface="Tahoma" pitchFamily="34" charset="0"/>
              </a:rPr>
              <a:t>dB</a:t>
            </a:r>
            <a:r>
              <a:rPr lang="el-GR" altLang="zh-CN" b="1" dirty="0" smtClean="0">
                <a:effectLst>
                  <a:outerShdw blurRad="38100" dist="38100" dir="2700000" algn="tl">
                    <a:srgbClr val="FFFFFF"/>
                  </a:outerShdw>
                </a:effectLst>
                <a:latin typeface="Times New Roman" pitchFamily="18" charset="0"/>
                <a:cs typeface="Tahoma" pitchFamily="34" charset="0"/>
              </a:rPr>
              <a:t>μ</a:t>
            </a:r>
            <a:r>
              <a:rPr lang="en-US" altLang="zh-CN" b="1" dirty="0" smtClean="0">
                <a:effectLst>
                  <a:outerShdw blurRad="38100" dist="38100" dir="2700000" algn="tl">
                    <a:srgbClr val="FFFFFF"/>
                  </a:outerShdw>
                </a:effectLst>
                <a:latin typeface="Times New Roman" pitchFamily="18" charset="0"/>
                <a:cs typeface="Tahoma" pitchFamily="34" charset="0"/>
              </a:rPr>
              <a:t>V</a:t>
            </a:r>
            <a:r>
              <a:rPr lang="zh-CN" altLang="en-US" b="1" dirty="0" smtClean="0">
                <a:latin typeface="Times New Roman" pitchFamily="18" charset="0"/>
                <a:cs typeface="Tahoma" pitchFamily="34" charset="0"/>
              </a:rPr>
              <a:t>计的接收机灵敏度。</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提示：接收机灵敏度是保证必要输出信噪比条件下，接收机输入端所需的最小有用信号功率（或者电平）。且</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P</a:t>
            </a:r>
            <a:r>
              <a:rPr lang="en-US" altLang="zh-CN" sz="2800" b="1" baseline="-25000"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r</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V</a:t>
            </a:r>
            <a:r>
              <a:rPr lang="en-US" altLang="zh-CN" sz="2800" b="1" baseline="-25000"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0</a:t>
            </a:r>
            <a:r>
              <a:rPr lang="en-US" altLang="zh-CN" sz="2800" b="1" baseline="30000"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2</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R</a:t>
            </a:r>
            <a:r>
              <a:rPr lang="en-US" altLang="zh-CN" sz="2800" b="1" baseline="-25000"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L</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 </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ahoma" pitchFamily="34" charset="0"/>
              </a:rPr>
              <a:t>。</a:t>
            </a:r>
            <a:r>
              <a:rPr lang="zh-CN" altLang="en-US" b="1" dirty="0" smtClean="0">
                <a:effectLst>
                  <a:outerShdw blurRad="38100" dist="38100" dir="2700000" algn="tl">
                    <a:srgbClr val="000000">
                      <a:alpha val="43137"/>
                    </a:srgbClr>
                  </a:outerShdw>
                </a:effectLst>
                <a:latin typeface="Times New Roman" pitchFamily="18" charset="0"/>
                <a:cs typeface="Tahoma" pitchFamily="34" charset="0"/>
              </a:rPr>
              <a:t> </a:t>
            </a:r>
            <a:r>
              <a:rPr lang="zh-CN" altLang="en-US" dirty="0" smtClean="0">
                <a:latin typeface="Times New Roman" pitchFamily="18" charset="0"/>
                <a:cs typeface="Tahoma" pitchFamily="34" charset="0"/>
              </a:rPr>
              <a:t>   </a:t>
            </a:r>
          </a:p>
          <a:p>
            <a:pPr eaLnBrk="1" hangingPunct="1">
              <a:buFont typeface="Wingdings" pitchFamily="2" charset="2"/>
              <a:buNone/>
              <a:defRPr/>
            </a:pPr>
            <a:r>
              <a:rPr lang="zh-CN" altLang="en-US" dirty="0" smtClean="0">
                <a:latin typeface="Times New Roman" pitchFamily="18" charset="0"/>
                <a:cs typeface="Tahoma" pitchFamily="34" charset="0"/>
              </a:rPr>
              <a:t>    （</a:t>
            </a:r>
            <a:r>
              <a:rPr lang="zh-CN" altLang="en-US" b="1" dirty="0" smtClean="0">
                <a:latin typeface="Times New Roman" pitchFamily="18" charset="0"/>
                <a:cs typeface="Tahoma" pitchFamily="34" charset="0"/>
              </a:rPr>
              <a:t>答案</a:t>
            </a:r>
            <a:r>
              <a:rPr lang="zh-CN" altLang="en-US" dirty="0" smtClean="0">
                <a:latin typeface="Times New Roman" pitchFamily="18" charset="0"/>
                <a:cs typeface="Tahoma" pitchFamily="34" charset="0"/>
              </a:rPr>
              <a:t>：</a:t>
            </a:r>
            <a:r>
              <a:rPr lang="en-US" altLang="zh-CN" b="1" dirty="0" smtClean="0">
                <a:effectLst>
                  <a:outerShdw blurRad="38100" dist="38100" dir="2700000" algn="tl">
                    <a:srgbClr val="000000">
                      <a:alpha val="43137"/>
                    </a:srgbClr>
                  </a:outerShdw>
                </a:effectLst>
                <a:latin typeface="Times New Roman" pitchFamily="18" charset="0"/>
                <a:cs typeface="Tahoma" pitchFamily="34" charset="0"/>
              </a:rPr>
              <a:t>7dB </a:t>
            </a:r>
            <a:r>
              <a:rPr lang="el-GR" altLang="zh-CN" b="1" dirty="0" smtClean="0">
                <a:effectLst>
                  <a:outerShdw blurRad="38100" dist="38100" dir="2700000" algn="tl">
                    <a:srgbClr val="000000">
                      <a:alpha val="43137"/>
                    </a:srgbClr>
                  </a:outerShdw>
                </a:effectLst>
                <a:latin typeface="Times New Roman" pitchFamily="18" charset="0"/>
                <a:cs typeface="Tahoma" pitchFamily="34" charset="0"/>
              </a:rPr>
              <a:t>μ</a:t>
            </a:r>
            <a:r>
              <a:rPr lang="en-US" altLang="zh-CN" b="1" dirty="0" smtClean="0">
                <a:effectLst>
                  <a:outerShdw blurRad="38100" dist="38100" dir="2700000" algn="tl">
                    <a:srgbClr val="000000">
                      <a:alpha val="43137"/>
                    </a:srgbClr>
                  </a:outerShdw>
                </a:effectLst>
                <a:latin typeface="Times New Roman" pitchFamily="18" charset="0"/>
                <a:cs typeface="Tahoma" pitchFamily="34" charset="0"/>
              </a:rPr>
              <a:t>V</a:t>
            </a:r>
            <a:r>
              <a:rPr lang="zh-CN" altLang="en-US" dirty="0" smtClean="0">
                <a:latin typeface="Times New Roman" pitchFamily="18" charset="0"/>
                <a:cs typeface="Tahoma" pitchFamily="34" charset="0"/>
              </a:rPr>
              <a:t>）</a:t>
            </a:r>
            <a:endParaRPr lang="zh-CN" altLang="el-GR" dirty="0" smtClean="0">
              <a:latin typeface="Times New Roman" pitchFamily="18" charset="0"/>
              <a:cs typeface="Tahoma"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2</a:t>
            </a:r>
            <a:r>
              <a:rPr lang="zh-CN" altLang="en-US" sz="4000" b="1" dirty="0" smtClean="0">
                <a:latin typeface="Times New Roman" pitchFamily="18" charset="0"/>
              </a:rPr>
              <a:t>）</a:t>
            </a:r>
          </a:p>
        </p:txBody>
      </p:sp>
      <p:sp>
        <p:nvSpPr>
          <p:cNvPr id="91141" name="Text Box 5"/>
          <p:cNvSpPr txBox="1">
            <a:spLocks noChangeArrowheads="1"/>
          </p:cNvSpPr>
          <p:nvPr/>
        </p:nvSpPr>
        <p:spPr bwMode="auto">
          <a:xfrm>
            <a:off x="152400" y="23622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覆盖范围</a:t>
            </a:r>
          </a:p>
        </p:txBody>
      </p:sp>
      <p:sp>
        <p:nvSpPr>
          <p:cNvPr id="91142" name="Text Box 6"/>
          <p:cNvSpPr txBox="1">
            <a:spLocks noChangeArrowheads="1"/>
          </p:cNvSpPr>
          <p:nvPr/>
        </p:nvSpPr>
        <p:spPr bwMode="auto">
          <a:xfrm>
            <a:off x="152400" y="44196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通信干扰</a:t>
            </a:r>
          </a:p>
        </p:txBody>
      </p:sp>
      <p:pic>
        <p:nvPicPr>
          <p:cNvPr id="25601" name="Picture 1"/>
          <p:cNvPicPr>
            <a:picLocks noChangeAspect="1" noChangeArrowheads="1"/>
          </p:cNvPicPr>
          <p:nvPr/>
        </p:nvPicPr>
        <p:blipFill>
          <a:blip r:embed="rId3" cstate="print"/>
          <a:srcRect/>
          <a:stretch>
            <a:fillRect/>
          </a:stretch>
        </p:blipFill>
        <p:spPr bwMode="auto">
          <a:xfrm>
            <a:off x="685800" y="2057400"/>
            <a:ext cx="7742237" cy="435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p:txBody>
          <a:bodyPr/>
          <a:lstStyle/>
          <a:p>
            <a:endParaRPr lang="zh-CN" altLang="en-US" smtClean="0"/>
          </a:p>
        </p:txBody>
      </p:sp>
      <p:sp>
        <p:nvSpPr>
          <p:cNvPr id="3" name="内容占位符 2"/>
          <p:cNvSpPr>
            <a:spLocks noGrp="1"/>
          </p:cNvSpPr>
          <p:nvPr>
            <p:ph idx="4294967295"/>
          </p:nvPr>
        </p:nvSpPr>
        <p:spPr>
          <a:xfrm>
            <a:off x="838200" y="2209800"/>
            <a:ext cx="7772400" cy="4114800"/>
          </a:xfrm>
        </p:spPr>
        <p:txBody>
          <a:bodyPr/>
          <a:lstStyle/>
          <a:p>
            <a:pPr>
              <a:defRPr/>
            </a:pPr>
            <a:r>
              <a:rPr lang="zh-CN" altLang="en-US" b="1" smtClean="0">
                <a:latin typeface="Times New Roman" pitchFamily="18" charset="0"/>
                <a:cs typeface="Tahoma" pitchFamily="34" charset="0"/>
              </a:rPr>
              <a:t>实际上，可以证明，当接收机输入阻抗为</a:t>
            </a:r>
            <a:r>
              <a:rPr lang="en-US" altLang="zh-CN" b="1" smtClean="0">
                <a:latin typeface="Times New Roman" pitchFamily="18" charset="0"/>
                <a:cs typeface="Tahoma" pitchFamily="34" charset="0"/>
              </a:rPr>
              <a:t>50</a:t>
            </a:r>
            <a:r>
              <a:rPr lang="el-GR" altLang="zh-CN" b="1" smtClean="0">
                <a:latin typeface="Times New Roman" pitchFamily="18" charset="0"/>
                <a:cs typeface="Tahoma" pitchFamily="34" charset="0"/>
              </a:rPr>
              <a:t> Ω</a:t>
            </a:r>
            <a:r>
              <a:rPr lang="zh-CN" altLang="en-US" b="1" smtClean="0">
                <a:latin typeface="Times New Roman" pitchFamily="18" charset="0"/>
                <a:cs typeface="Tahoma" pitchFamily="34" charset="0"/>
              </a:rPr>
              <a:t>时，则接收机的输入功率</a:t>
            </a:r>
            <a:r>
              <a:rPr lang="en-US" altLang="zh-CN" b="1" smtClean="0">
                <a:latin typeface="Times New Roman" pitchFamily="18" charset="0"/>
                <a:cs typeface="Tahoma" pitchFamily="34" charset="0"/>
              </a:rPr>
              <a:t>(</a:t>
            </a:r>
            <a:r>
              <a:rPr lang="zh-CN" altLang="en-US" b="1" smtClean="0">
                <a:latin typeface="Times New Roman" pitchFamily="18" charset="0"/>
                <a:cs typeface="Tahoma" pitchFamily="34" charset="0"/>
              </a:rPr>
              <a:t>以</a:t>
            </a:r>
            <a:r>
              <a:rPr lang="en-US" altLang="zh-CN" b="1" smtClean="0">
                <a:latin typeface="Times New Roman" pitchFamily="18" charset="0"/>
                <a:cs typeface="Tahoma" pitchFamily="34" charset="0"/>
              </a:rPr>
              <a:t>dBm</a:t>
            </a:r>
            <a:r>
              <a:rPr lang="zh-CN" altLang="en-US" b="1" smtClean="0">
                <a:latin typeface="Times New Roman" pitchFamily="18" charset="0"/>
                <a:cs typeface="Tahoma" pitchFamily="34" charset="0"/>
              </a:rPr>
              <a:t>计</a:t>
            </a:r>
            <a:r>
              <a:rPr lang="en-US" altLang="zh-CN" b="1" smtClean="0">
                <a:latin typeface="Times New Roman" pitchFamily="18" charset="0"/>
                <a:cs typeface="Tahoma" pitchFamily="34" charset="0"/>
              </a:rPr>
              <a:t>)</a:t>
            </a:r>
            <a:r>
              <a:rPr lang="zh-CN" altLang="en-US" b="1" smtClean="0">
                <a:latin typeface="Times New Roman" pitchFamily="18" charset="0"/>
                <a:cs typeface="Tahoma" pitchFamily="34" charset="0"/>
              </a:rPr>
              <a:t> 和输入电平</a:t>
            </a:r>
            <a:r>
              <a:rPr lang="en-US" altLang="zh-CN" b="1" smtClean="0">
                <a:latin typeface="Times New Roman" pitchFamily="18" charset="0"/>
                <a:cs typeface="Tahoma" pitchFamily="34" charset="0"/>
              </a:rPr>
              <a:t>(</a:t>
            </a:r>
            <a:r>
              <a:rPr lang="zh-CN" altLang="en-US" b="1" smtClean="0">
                <a:latin typeface="Times New Roman" pitchFamily="18" charset="0"/>
                <a:cs typeface="Tahoma" pitchFamily="34" charset="0"/>
              </a:rPr>
              <a:t>以</a:t>
            </a:r>
            <a:r>
              <a:rPr lang="en-US" altLang="zh-CN" b="1" smtClean="0">
                <a:latin typeface="Times New Roman" pitchFamily="18" charset="0"/>
                <a:cs typeface="Tahoma" pitchFamily="34" charset="0"/>
              </a:rPr>
              <a:t>dB</a:t>
            </a:r>
            <a:r>
              <a:rPr lang="el-GR" altLang="zh-CN" b="1" smtClean="0">
                <a:latin typeface="Times New Roman" pitchFamily="18" charset="0"/>
                <a:cs typeface="Times New Roman" pitchFamily="18" charset="0"/>
              </a:rPr>
              <a:t>μ</a:t>
            </a:r>
            <a:r>
              <a:rPr lang="en-US" altLang="zh-CN" b="1" smtClean="0">
                <a:latin typeface="Times New Roman" pitchFamily="18" charset="0"/>
                <a:cs typeface="Times New Roman" pitchFamily="18" charset="0"/>
              </a:rPr>
              <a:t>V</a:t>
            </a:r>
            <a:r>
              <a:rPr lang="zh-CN" altLang="en-US" b="1" smtClean="0">
                <a:latin typeface="Times New Roman" pitchFamily="18" charset="0"/>
                <a:cs typeface="Tahoma" pitchFamily="34" charset="0"/>
              </a:rPr>
              <a:t>计</a:t>
            </a:r>
            <a:r>
              <a:rPr lang="en-US" altLang="zh-CN" b="1" smtClean="0">
                <a:latin typeface="Times New Roman" pitchFamily="18" charset="0"/>
                <a:cs typeface="Times New Roman" pitchFamily="18" charset="0"/>
              </a:rPr>
              <a:t>)</a:t>
            </a:r>
            <a:r>
              <a:rPr lang="zh-CN" altLang="en-US" b="1" smtClean="0">
                <a:latin typeface="Times New Roman" pitchFamily="18" charset="0"/>
                <a:cs typeface="Tahoma" pitchFamily="34" charset="0"/>
              </a:rPr>
              <a:t> 之间的换算关系是：</a:t>
            </a:r>
            <a:endParaRPr lang="en-US" altLang="zh-CN" b="1" smtClean="0">
              <a:latin typeface="Times New Roman" pitchFamily="18" charset="0"/>
              <a:cs typeface="Tahoma" pitchFamily="34" charset="0"/>
            </a:endParaRPr>
          </a:p>
          <a:p>
            <a:pPr>
              <a:buFont typeface="Wingdings" pitchFamily="2" charset="2"/>
              <a:buNone/>
              <a:defRPr/>
            </a:pPr>
            <a:r>
              <a:rPr lang="en-US" altLang="zh-CN" b="1" smtClean="0">
                <a:latin typeface="Times New Roman" pitchFamily="18" charset="0"/>
                <a:cs typeface="Tahoma" pitchFamily="34" charset="0"/>
              </a:rPr>
              <a:t>    </a:t>
            </a:r>
            <a:r>
              <a:rPr lang="zh-CN" altLang="en-US" b="1" smtClean="0">
                <a:latin typeface="Times New Roman" pitchFamily="18" charset="0"/>
                <a:cs typeface="Tahoma" pitchFamily="34" charset="0"/>
              </a:rPr>
              <a:t>输入功率</a:t>
            </a:r>
            <a:r>
              <a:rPr lang="en-US" altLang="zh-CN" b="1" smtClean="0">
                <a:latin typeface="Times New Roman" pitchFamily="18" charset="0"/>
                <a:cs typeface="Tahoma" pitchFamily="34" charset="0"/>
              </a:rPr>
              <a:t>(dBm)=</a:t>
            </a:r>
          </a:p>
          <a:p>
            <a:pPr>
              <a:buFont typeface="Wingdings" pitchFamily="2" charset="2"/>
              <a:buNone/>
              <a:defRPr/>
            </a:pPr>
            <a:r>
              <a:rPr lang="en-US" altLang="zh-CN" b="1" smtClean="0">
                <a:latin typeface="Times New Roman" pitchFamily="18" charset="0"/>
                <a:cs typeface="Tahoma" pitchFamily="34" charset="0"/>
              </a:rPr>
              <a:t>                         </a:t>
            </a:r>
            <a:r>
              <a:rPr lang="zh-CN" altLang="en-US" b="1" smtClean="0">
                <a:latin typeface="Times New Roman" pitchFamily="18" charset="0"/>
                <a:cs typeface="Tahoma" pitchFamily="34" charset="0"/>
              </a:rPr>
              <a:t>输入电平</a:t>
            </a:r>
            <a:r>
              <a:rPr lang="en-US" altLang="zh-CN" b="1" smtClean="0">
                <a:latin typeface="Times New Roman" pitchFamily="18" charset="0"/>
                <a:cs typeface="Tahoma" pitchFamily="34" charset="0"/>
              </a:rPr>
              <a:t>(dB</a:t>
            </a:r>
            <a:r>
              <a:rPr lang="el-GR" altLang="zh-CN" b="1" smtClean="0">
                <a:latin typeface="Times New Roman" pitchFamily="18" charset="0"/>
                <a:cs typeface="Times New Roman" pitchFamily="18" charset="0"/>
              </a:rPr>
              <a:t> μ</a:t>
            </a:r>
            <a:r>
              <a:rPr lang="en-US" altLang="zh-CN" b="1" smtClean="0">
                <a:latin typeface="Times New Roman" pitchFamily="18" charset="0"/>
                <a:cs typeface="Times New Roman" pitchFamily="18" charset="0"/>
              </a:rPr>
              <a:t>V</a:t>
            </a:r>
            <a:r>
              <a:rPr lang="en-US" altLang="zh-CN" b="1" smtClean="0">
                <a:latin typeface="Times New Roman" pitchFamily="18" charset="0"/>
                <a:cs typeface="Tahoma" pitchFamily="34" charset="0"/>
              </a:rPr>
              <a:t>) —</a:t>
            </a:r>
            <a:r>
              <a:rPr lang="zh-CN" altLang="en-US" b="1" smtClean="0">
                <a:latin typeface="Times New Roman" pitchFamily="18" charset="0"/>
                <a:cs typeface="Tahoma" pitchFamily="34" charset="0"/>
              </a:rPr>
              <a:t> </a:t>
            </a:r>
            <a:r>
              <a:rPr lang="en-US" altLang="zh-CN" b="1" smtClean="0">
                <a:solidFill>
                  <a:srgbClr val="FF0000"/>
                </a:solidFill>
                <a:effectLst>
                  <a:outerShdw blurRad="38100" dist="38100" dir="2700000" algn="tl">
                    <a:srgbClr val="C0C0C0"/>
                  </a:outerShdw>
                </a:effectLst>
                <a:latin typeface="Times New Roman" pitchFamily="18" charset="0"/>
                <a:cs typeface="Tahoma" pitchFamily="34" charset="0"/>
              </a:rPr>
              <a:t>107  </a:t>
            </a:r>
            <a:r>
              <a:rPr lang="zh-CN" altLang="en-US" b="1" smtClean="0">
                <a:latin typeface="Times New Roman" pitchFamily="18" charset="0"/>
                <a:cs typeface="Tahoma" pitchFamily="34" charset="0"/>
              </a:rPr>
              <a:t>。</a:t>
            </a:r>
            <a:endParaRPr lang="en-US" altLang="zh-CN" b="1" smtClean="0">
              <a:latin typeface="Times New Roman" pitchFamily="18" charset="0"/>
              <a:cs typeface="Tahoma" pitchFamily="34" charset="0"/>
            </a:endParaRPr>
          </a:p>
          <a:p>
            <a:pPr>
              <a:buFont typeface="Wingdings" pitchFamily="2" charset="2"/>
              <a:buNone/>
              <a:defRPr/>
            </a:pPr>
            <a:r>
              <a:rPr lang="en-US" altLang="zh-CN" b="1" smtClean="0">
                <a:latin typeface="Times New Roman" pitchFamily="18" charset="0"/>
                <a:cs typeface="Tahoma" pitchFamily="34" charset="0"/>
              </a:rPr>
              <a:t>    </a:t>
            </a:r>
            <a:r>
              <a:rPr lang="zh-CN" altLang="en-US" b="1" smtClean="0">
                <a:latin typeface="Times New Roman" pitchFamily="18" charset="0"/>
                <a:cs typeface="Tahoma" pitchFamily="34" charset="0"/>
              </a:rPr>
              <a:t>试证明这一结论。</a:t>
            </a:r>
            <a:r>
              <a:rPr lang="en-US" altLang="zh-CN" b="1" smtClean="0">
                <a:solidFill>
                  <a:srgbClr val="FF0000"/>
                </a:solidFill>
                <a:effectLst>
                  <a:outerShdw blurRad="38100" dist="38100" dir="2700000" algn="tl">
                    <a:srgbClr val="C0C0C0"/>
                  </a:outerShdw>
                </a:effectLst>
                <a:latin typeface="Times New Roman" pitchFamily="18" charset="0"/>
                <a:cs typeface="Tahoma" pitchFamily="34" charset="0"/>
              </a:rPr>
              <a:t>     </a:t>
            </a:r>
            <a:endParaRPr lang="zh-CN" altLang="en-US" b="1" smtClean="0">
              <a:solidFill>
                <a:srgbClr val="FF0000"/>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标题 3"/>
          <p:cNvSpPr>
            <a:spLocks noGrp="1"/>
          </p:cNvSpPr>
          <p:nvPr>
            <p:ph type="title" idx="4294967295"/>
          </p:nvPr>
        </p:nvSpPr>
        <p:spPr/>
        <p:txBody>
          <a:bodyPr/>
          <a:lstStyle/>
          <a:p>
            <a:endParaRPr lang="zh-CN" altLang="en-US" smtClean="0"/>
          </a:p>
        </p:txBody>
      </p:sp>
      <p:sp>
        <p:nvSpPr>
          <p:cNvPr id="2052" name="内容占位符 4"/>
          <p:cNvSpPr>
            <a:spLocks noGrp="1"/>
          </p:cNvSpPr>
          <p:nvPr>
            <p:ph sz="half" idx="4294967295"/>
          </p:nvPr>
        </p:nvSpPr>
        <p:spPr>
          <a:xfrm>
            <a:off x="762000" y="2133600"/>
            <a:ext cx="3810000" cy="4114800"/>
          </a:xfrm>
        </p:spPr>
        <p:txBody>
          <a:bodyPr/>
          <a:lstStyle/>
          <a:p>
            <a:r>
              <a:rPr lang="zh-CN" altLang="en-US" sz="2800" b="1" smtClean="0"/>
              <a:t>右图是天线和接收机的等效电路，天线被等效为信号源（即信号产生器），假定接收机与天线匹配，即</a:t>
            </a:r>
            <a:r>
              <a:rPr lang="en-US" altLang="zh-CN" sz="2800" b="1" i="1" smtClean="0">
                <a:latin typeface="Times New Roman" pitchFamily="18" charset="0"/>
                <a:cs typeface="Times New Roman" pitchFamily="18" charset="0"/>
              </a:rPr>
              <a:t>R</a:t>
            </a:r>
            <a:r>
              <a:rPr lang="en-US" altLang="zh-CN" sz="2800" b="1" i="1" baseline="-25000" smtClean="0">
                <a:latin typeface="Times New Roman" pitchFamily="18" charset="0"/>
                <a:cs typeface="Times New Roman" pitchFamily="18" charset="0"/>
              </a:rPr>
              <a:t>i</a:t>
            </a:r>
            <a:r>
              <a:rPr lang="en-US" altLang="zh-CN" sz="2800" b="1" smtClean="0"/>
              <a:t>=</a:t>
            </a:r>
            <a:r>
              <a:rPr lang="en-US" altLang="zh-CN" sz="2800" b="1" i="1" smtClean="0">
                <a:latin typeface="Times New Roman" pitchFamily="18" charset="0"/>
                <a:cs typeface="Times New Roman" pitchFamily="18" charset="0"/>
              </a:rPr>
              <a:t>R</a:t>
            </a:r>
            <a:r>
              <a:rPr lang="en-US" altLang="zh-CN" sz="2800" b="1" i="1" baseline="-25000" smtClean="0">
                <a:latin typeface="Times New Roman" pitchFamily="18" charset="0"/>
                <a:cs typeface="Times New Roman" pitchFamily="18" charset="0"/>
              </a:rPr>
              <a:t>S</a:t>
            </a:r>
            <a:r>
              <a:rPr lang="en-US" altLang="zh-CN" sz="2800" b="1" i="1" smtClean="0">
                <a:latin typeface="Times New Roman" pitchFamily="18" charset="0"/>
                <a:cs typeface="Times New Roman" pitchFamily="18" charset="0"/>
              </a:rPr>
              <a:t> =R</a:t>
            </a:r>
            <a:r>
              <a:rPr lang="zh-CN" altLang="en-US" sz="2800" b="1" smtClean="0"/>
              <a:t>。试证明：接收机的输入功率</a:t>
            </a:r>
            <a:endParaRPr lang="zh-CN" altLang="en-US" sz="2800" b="1" baseline="-25000" smtClean="0"/>
          </a:p>
        </p:txBody>
      </p:sp>
      <p:graphicFrame>
        <p:nvGraphicFramePr>
          <p:cNvPr id="2050" name="Object 5"/>
          <p:cNvGraphicFramePr>
            <a:graphicFrameLocks noChangeAspect="1"/>
          </p:cNvGraphicFramePr>
          <p:nvPr/>
        </p:nvGraphicFramePr>
        <p:xfrm>
          <a:off x="1333500" y="5295900"/>
          <a:ext cx="3090863" cy="849313"/>
        </p:xfrm>
        <a:graphic>
          <a:graphicData uri="http://schemas.openxmlformats.org/presentationml/2006/ole">
            <p:oleObj spid="_x0000_s2050" name="公式" r:id="rId3" imgW="1523880" imgH="419040" progId="Equation.3">
              <p:embed/>
            </p:oleObj>
          </a:graphicData>
        </a:graphic>
      </p:graphicFrame>
      <p:sp>
        <p:nvSpPr>
          <p:cNvPr id="2054" name="TextBox 5"/>
          <p:cNvSpPr txBox="1">
            <a:spLocks noChangeArrowheads="1"/>
          </p:cNvSpPr>
          <p:nvPr/>
        </p:nvSpPr>
        <p:spPr bwMode="auto">
          <a:xfrm>
            <a:off x="4953000" y="5105400"/>
            <a:ext cx="3657600" cy="954088"/>
          </a:xfrm>
          <a:prstGeom prst="rect">
            <a:avLst/>
          </a:prstGeom>
          <a:noFill/>
          <a:ln w="9525">
            <a:noFill/>
            <a:miter lim="800000"/>
            <a:headEnd/>
            <a:tailEnd/>
          </a:ln>
        </p:spPr>
        <p:txBody>
          <a:bodyPr>
            <a:spAutoFit/>
          </a:bodyPr>
          <a:lstStyle/>
          <a:p>
            <a:pPr algn="l"/>
            <a:r>
              <a:rPr lang="zh-CN" altLang="en-US" sz="2800">
                <a:solidFill>
                  <a:schemeClr val="tx1"/>
                </a:solidFill>
              </a:rPr>
              <a:t>设天线感应电势</a:t>
            </a:r>
            <a:r>
              <a:rPr lang="en-US" altLang="zh-CN" sz="2800" i="1">
                <a:solidFill>
                  <a:schemeClr val="tx1"/>
                </a:solidFill>
                <a:latin typeface="Times New Roman" pitchFamily="18" charset="0"/>
                <a:cs typeface="Times New Roman" pitchFamily="18" charset="0"/>
              </a:rPr>
              <a:t>U</a:t>
            </a:r>
            <a:r>
              <a:rPr lang="en-US" altLang="zh-CN" sz="2800" i="1" baseline="-25000">
                <a:solidFill>
                  <a:schemeClr val="tx1"/>
                </a:solidFill>
                <a:latin typeface="Times New Roman" pitchFamily="18" charset="0"/>
                <a:cs typeface="Times New Roman" pitchFamily="18" charset="0"/>
              </a:rPr>
              <a:t>S</a:t>
            </a:r>
            <a:r>
              <a:rPr lang="zh-CN" altLang="en-US" sz="2800">
                <a:solidFill>
                  <a:schemeClr val="tx1"/>
                </a:solidFill>
              </a:rPr>
              <a:t>的计量单位为</a:t>
            </a:r>
            <a:r>
              <a:rPr lang="en-US" altLang="zh-CN" sz="2800">
                <a:solidFill>
                  <a:schemeClr val="tx1"/>
                </a:solidFill>
                <a:latin typeface="Times New Roman" pitchFamily="18" charset="0"/>
                <a:cs typeface="Times New Roman" pitchFamily="18" charset="0"/>
              </a:rPr>
              <a:t>V</a:t>
            </a:r>
            <a:r>
              <a:rPr lang="zh-CN" altLang="en-US" sz="2800">
                <a:solidFill>
                  <a:schemeClr val="tx1"/>
                </a:solidFill>
              </a:rPr>
              <a:t>。</a:t>
            </a:r>
          </a:p>
        </p:txBody>
      </p:sp>
      <p:pic>
        <p:nvPicPr>
          <p:cNvPr id="2" name="Picture 3"/>
          <p:cNvPicPr>
            <a:picLocks noChangeAspect="1" noChangeArrowheads="1"/>
          </p:cNvPicPr>
          <p:nvPr/>
        </p:nvPicPr>
        <p:blipFill>
          <a:blip r:embed="rId4" cstate="print"/>
          <a:srcRect/>
          <a:stretch>
            <a:fillRect/>
          </a:stretch>
        </p:blipFill>
        <p:spPr bwMode="auto">
          <a:xfrm>
            <a:off x="4724400" y="2286000"/>
            <a:ext cx="3838575"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endParaRPr lang="zh-CN" altLang="zh-CN" smtClean="0"/>
          </a:p>
        </p:txBody>
      </p:sp>
      <p:sp>
        <p:nvSpPr>
          <p:cNvPr id="43011" name="Rectangle 3"/>
          <p:cNvSpPr>
            <a:spLocks noGrp="1" noChangeArrowheads="1"/>
          </p:cNvSpPr>
          <p:nvPr>
            <p:ph type="body" idx="1"/>
          </p:nvPr>
        </p:nvSpPr>
        <p:spPr>
          <a:xfrm>
            <a:off x="762000" y="2057400"/>
            <a:ext cx="7924800" cy="4419600"/>
          </a:xfrm>
        </p:spPr>
        <p:txBody>
          <a:bodyPr/>
          <a:lstStyle/>
          <a:p>
            <a:pPr eaLnBrk="1" hangingPunct="1">
              <a:lnSpc>
                <a:spcPct val="90000"/>
              </a:lnSpc>
              <a:buFont typeface="Wingdings" pitchFamily="2" charset="2"/>
              <a:buNone/>
              <a:defRPr/>
            </a:pPr>
            <a:r>
              <a:rPr lang="en-US" altLang="zh-CN" sz="2800" b="1" dirty="0" smtClean="0">
                <a:latin typeface="Times New Roman" pitchFamily="18" charset="0"/>
              </a:rPr>
              <a:t>6. </a:t>
            </a:r>
            <a:r>
              <a:rPr lang="zh-CN" altLang="en-US" sz="2800" b="1" dirty="0" smtClean="0">
                <a:latin typeface="Times New Roman" pitchFamily="18" charset="0"/>
              </a:rPr>
              <a:t>无线通信的射频工作方式：</a:t>
            </a:r>
          </a:p>
          <a:p>
            <a:pPr eaLnBrk="1" hangingPunct="1">
              <a:lnSpc>
                <a:spcPct val="90000"/>
              </a:lnSpc>
              <a:buFont typeface="Wingdings" pitchFamily="2" charset="2"/>
              <a:buNone/>
              <a:defRPr/>
            </a:pPr>
            <a:r>
              <a:rPr lang="zh-CN" altLang="en-US" sz="2800" dirty="0" smtClean="0"/>
              <a:t>   </a:t>
            </a:r>
            <a:r>
              <a:rPr lang="zh-CN" altLang="en-US" sz="2800" b="1" dirty="0" smtClean="0">
                <a:effectLst>
                  <a:outerShdw blurRad="38100" dist="38100" dir="2700000" algn="tl">
                    <a:srgbClr val="C0C0C0"/>
                  </a:outerShdw>
                </a:effectLst>
                <a:latin typeface="Times New Roman" pitchFamily="18" charset="0"/>
              </a:rPr>
              <a:t>单工</a:t>
            </a:r>
            <a:r>
              <a:rPr lang="zh-CN" altLang="en-US" sz="2800" b="1" dirty="0" smtClean="0">
                <a:latin typeface="Times New Roman" pitchFamily="18" charset="0"/>
              </a:rPr>
              <a:t>（</a:t>
            </a:r>
            <a:r>
              <a:rPr lang="en-US" altLang="zh-CN" sz="2800" b="1" dirty="0" smtClean="0">
                <a:latin typeface="Times New Roman" pitchFamily="18" charset="0"/>
              </a:rPr>
              <a:t>Simplex</a:t>
            </a:r>
            <a:r>
              <a:rPr lang="zh-CN" altLang="en-US" sz="2800" b="1" dirty="0" smtClean="0">
                <a:latin typeface="Times New Roman" pitchFamily="18" charset="0"/>
              </a:rPr>
              <a:t>）：单向工作；</a:t>
            </a:r>
          </a:p>
          <a:p>
            <a:pPr eaLnBrk="1" hangingPunct="1">
              <a:lnSpc>
                <a:spcPct val="90000"/>
              </a:lnSpc>
              <a:buFont typeface="Wingdings" pitchFamily="2" charset="2"/>
              <a:buNone/>
              <a:defRPr/>
            </a:pPr>
            <a:r>
              <a:rPr lang="zh-CN" altLang="en-US" sz="2800" dirty="0" smtClean="0">
                <a:effectLst>
                  <a:outerShdw blurRad="38100" dist="38100" dir="2700000" algn="tl">
                    <a:srgbClr val="C0C0C0"/>
                  </a:outerShdw>
                </a:effectLst>
                <a:latin typeface="Times New Roman" pitchFamily="18" charset="0"/>
              </a:rPr>
              <a:t>    </a:t>
            </a:r>
            <a:r>
              <a:rPr lang="zh-CN" altLang="en-US" sz="2800" b="1" dirty="0" smtClean="0">
                <a:effectLst>
                  <a:outerShdw blurRad="38100" dist="38100" dir="2700000" algn="tl">
                    <a:srgbClr val="C0C0C0"/>
                  </a:outerShdw>
                </a:effectLst>
                <a:latin typeface="Times New Roman" pitchFamily="18" charset="0"/>
              </a:rPr>
              <a:t>半双工</a:t>
            </a:r>
            <a:r>
              <a:rPr lang="zh-CN" altLang="en-US" sz="2800" b="1" dirty="0" smtClean="0">
                <a:latin typeface="Times New Roman" pitchFamily="18" charset="0"/>
              </a:rPr>
              <a:t>（</a:t>
            </a:r>
            <a:r>
              <a:rPr lang="en-US" altLang="zh-CN" sz="2800" b="1" dirty="0" smtClean="0">
                <a:latin typeface="Times New Roman" pitchFamily="18" charset="0"/>
              </a:rPr>
              <a:t>Half  Duplex</a:t>
            </a:r>
            <a:r>
              <a:rPr lang="zh-CN" altLang="en-US" sz="2800" b="1" dirty="0" smtClean="0">
                <a:latin typeface="Times New Roman" pitchFamily="18" charset="0"/>
              </a:rPr>
              <a:t>）：双向工作，但不能同时进行；特征：</a:t>
            </a:r>
            <a:r>
              <a:rPr lang="en-US" altLang="zh-CN" sz="2800" b="1" dirty="0" smtClean="0">
                <a:latin typeface="Times New Roman" pitchFamily="18" charset="0"/>
              </a:rPr>
              <a:t>PTT</a:t>
            </a:r>
            <a:r>
              <a:rPr lang="zh-CN" altLang="en-US" sz="2800" b="1" dirty="0" smtClean="0">
                <a:latin typeface="Times New Roman" pitchFamily="18" charset="0"/>
              </a:rPr>
              <a:t>（</a:t>
            </a:r>
            <a:r>
              <a:rPr lang="en-US" altLang="zh-CN" sz="2800" b="1" dirty="0" smtClean="0">
                <a:latin typeface="Times New Roman" pitchFamily="18" charset="0"/>
              </a:rPr>
              <a:t>Push To Talk</a:t>
            </a:r>
            <a:r>
              <a:rPr lang="zh-CN" altLang="en-US" sz="2800" b="1" dirty="0" smtClean="0">
                <a:latin typeface="Times New Roman" pitchFamily="18" charset="0"/>
              </a:rPr>
              <a:t>）开关。</a:t>
            </a:r>
          </a:p>
          <a:p>
            <a:pPr eaLnBrk="1" hangingPunct="1">
              <a:lnSpc>
                <a:spcPct val="90000"/>
              </a:lnSpc>
              <a:buFont typeface="Wingdings" pitchFamily="2" charset="2"/>
              <a:buNone/>
              <a:defRPr/>
            </a:pPr>
            <a:r>
              <a:rPr lang="zh-CN" altLang="en-US" sz="2800" dirty="0" smtClean="0">
                <a:latin typeface="Times New Roman" pitchFamily="18" charset="0"/>
              </a:rPr>
              <a:t>    </a:t>
            </a:r>
            <a:r>
              <a:rPr lang="zh-CN" altLang="en-US" sz="2800" b="1" dirty="0" smtClean="0">
                <a:effectLst>
                  <a:outerShdw blurRad="38100" dist="38100" dir="2700000" algn="tl">
                    <a:srgbClr val="C0C0C0"/>
                  </a:outerShdw>
                </a:effectLst>
                <a:latin typeface="Times New Roman" pitchFamily="18" charset="0"/>
              </a:rPr>
              <a:t>全双工</a:t>
            </a:r>
            <a:r>
              <a:rPr lang="zh-CN" altLang="en-US" sz="2800" b="1" dirty="0" smtClean="0">
                <a:latin typeface="Times New Roman" pitchFamily="18" charset="0"/>
              </a:rPr>
              <a:t>（</a:t>
            </a:r>
            <a:r>
              <a:rPr lang="en-US" altLang="zh-CN" sz="2800" b="1" dirty="0" smtClean="0">
                <a:latin typeface="Times New Roman" pitchFamily="18" charset="0"/>
              </a:rPr>
              <a:t>Full  Duplex</a:t>
            </a:r>
            <a:r>
              <a:rPr lang="zh-CN" altLang="en-US" sz="2800" b="1" dirty="0" smtClean="0">
                <a:latin typeface="Times New Roman" pitchFamily="18" charset="0"/>
              </a:rPr>
              <a:t>），通常简称为</a:t>
            </a:r>
            <a:r>
              <a:rPr lang="zh-CN" altLang="en-US" sz="2800" b="1" dirty="0" smtClean="0">
                <a:effectLst>
                  <a:outerShdw blurRad="38100" dist="38100" dir="2700000" algn="tl">
                    <a:srgbClr val="C0C0C0"/>
                  </a:outerShdw>
                </a:effectLst>
                <a:latin typeface="Times New Roman" pitchFamily="18" charset="0"/>
              </a:rPr>
              <a:t>双工</a:t>
            </a:r>
            <a:r>
              <a:rPr lang="zh-CN" altLang="en-US" sz="2800" b="1" dirty="0" smtClean="0">
                <a:latin typeface="Times New Roman" pitchFamily="18" charset="0"/>
              </a:rPr>
              <a:t>（</a:t>
            </a:r>
            <a:r>
              <a:rPr lang="en-US" altLang="zh-CN" sz="2800" b="1" dirty="0" smtClean="0">
                <a:latin typeface="Times New Roman" pitchFamily="18" charset="0"/>
              </a:rPr>
              <a:t>Duplex</a:t>
            </a:r>
            <a:r>
              <a:rPr lang="zh-CN" altLang="en-US" sz="2800" b="1" dirty="0" smtClean="0">
                <a:latin typeface="Times New Roman" pitchFamily="18" charset="0"/>
              </a:rPr>
              <a:t>）：双向工作，且实质上（或效果上）是同时收、发的。</a:t>
            </a:r>
          </a:p>
          <a:p>
            <a:pPr eaLnBrk="1" hangingPunct="1">
              <a:lnSpc>
                <a:spcPct val="90000"/>
              </a:lnSpc>
              <a:buFont typeface="Wingdings" pitchFamily="2" charset="2"/>
              <a:buNone/>
              <a:defRPr/>
            </a:pPr>
            <a:endParaRPr lang="zh-CN" altLang="en-US" sz="2800" dirty="0" smtClean="0">
              <a:latin typeface="Times New Roman" pitchFamily="18" charset="0"/>
            </a:endParaRPr>
          </a:p>
          <a:p>
            <a:pPr eaLnBrk="1" hangingPunct="1">
              <a:lnSpc>
                <a:spcPct val="90000"/>
              </a:lnSpc>
              <a:buFont typeface="Wingdings" pitchFamily="2" charset="2"/>
              <a:buNone/>
              <a:defRPr/>
            </a:pPr>
            <a:r>
              <a:rPr lang="zh-CN" altLang="en-US" sz="2800" dirty="0" smtClean="0">
                <a:latin typeface="Times New Roman" pitchFamily="18" charset="0"/>
              </a:rPr>
              <a:t>   </a:t>
            </a:r>
            <a:r>
              <a:rPr lang="zh-CN" altLang="en-US" sz="2800" b="1" dirty="0" smtClean="0">
                <a:solidFill>
                  <a:srgbClr val="FF0000"/>
                </a:solidFill>
                <a:effectLst>
                  <a:outerShdw blurRad="38100" dist="38100" dir="2700000" algn="tl">
                    <a:srgbClr val="C0C0C0"/>
                  </a:outerShdw>
                </a:effectLst>
                <a:latin typeface="Times New Roman" pitchFamily="18" charset="0"/>
              </a:rPr>
              <a:t>全双工</a:t>
            </a:r>
            <a:r>
              <a:rPr lang="zh-CN" altLang="en-US" sz="2800" b="1" dirty="0" smtClean="0">
                <a:latin typeface="Times New Roman" pitchFamily="18" charset="0"/>
              </a:rPr>
              <a:t>（简记作</a:t>
            </a:r>
            <a:r>
              <a:rPr lang="en-US" altLang="zh-CN" sz="2800" b="1" dirty="0" smtClean="0">
                <a:solidFill>
                  <a:srgbClr val="FF0000"/>
                </a:solidFill>
                <a:effectLst>
                  <a:outerShdw blurRad="38100" dist="38100" dir="2700000" algn="tl">
                    <a:srgbClr val="C0C0C0"/>
                  </a:outerShdw>
                </a:effectLst>
                <a:latin typeface="Times New Roman" pitchFamily="18" charset="0"/>
              </a:rPr>
              <a:t>D</a:t>
            </a:r>
            <a:r>
              <a:rPr lang="en-US" altLang="zh-CN" sz="2800" b="1" dirty="0" smtClean="0">
                <a:latin typeface="Times New Roman" pitchFamily="18" charset="0"/>
              </a:rPr>
              <a:t>uplex</a:t>
            </a:r>
            <a:r>
              <a:rPr lang="zh-CN" altLang="en-US" sz="2800" b="1" dirty="0" smtClean="0">
                <a:latin typeface="Times New Roman" pitchFamily="18" charset="0"/>
              </a:rPr>
              <a:t>）又分为：频分双工（</a:t>
            </a:r>
            <a:r>
              <a:rPr lang="en-US" altLang="zh-CN" sz="2800" b="1" dirty="0" smtClean="0">
                <a:latin typeface="Times New Roman" pitchFamily="18" charset="0"/>
              </a:rPr>
              <a:t>F</a:t>
            </a:r>
            <a:r>
              <a:rPr lang="en-US" altLang="zh-CN" sz="2800" b="1" dirty="0" smtClean="0">
                <a:solidFill>
                  <a:schemeClr val="tx2"/>
                </a:solidFill>
                <a:effectLst>
                  <a:outerShdw blurRad="38100" dist="38100" dir="2700000" algn="tl">
                    <a:srgbClr val="C0C0C0"/>
                  </a:outerShdw>
                </a:effectLst>
                <a:latin typeface="Times New Roman" pitchFamily="18" charset="0"/>
              </a:rPr>
              <a:t>D</a:t>
            </a:r>
            <a:r>
              <a:rPr lang="en-US" altLang="zh-CN" sz="2800" b="1" dirty="0" smtClean="0">
                <a:solidFill>
                  <a:srgbClr val="FF0000"/>
                </a:solidFill>
                <a:effectLst>
                  <a:outerShdw blurRad="38100" dist="38100" dir="2700000" algn="tl">
                    <a:srgbClr val="C0C0C0"/>
                  </a:outerShdw>
                </a:effectLst>
                <a:latin typeface="Times New Roman" pitchFamily="18" charset="0"/>
              </a:rPr>
              <a:t>D</a:t>
            </a:r>
            <a:r>
              <a:rPr lang="zh-CN" altLang="en-US" sz="2800" b="1" dirty="0" smtClean="0">
                <a:latin typeface="Times New Roman" pitchFamily="18" charset="0"/>
              </a:rPr>
              <a:t>）和时分双工（</a:t>
            </a:r>
            <a:r>
              <a:rPr lang="en-US" altLang="zh-CN" sz="2800" b="1" dirty="0" smtClean="0">
                <a:latin typeface="Times New Roman" pitchFamily="18" charset="0"/>
              </a:rPr>
              <a:t>T</a:t>
            </a:r>
            <a:r>
              <a:rPr lang="en-US" altLang="zh-CN" sz="2800" b="1" dirty="0" smtClean="0">
                <a:solidFill>
                  <a:schemeClr val="tx2"/>
                </a:solidFill>
                <a:effectLst>
                  <a:outerShdw blurRad="38100" dist="38100" dir="2700000" algn="tl">
                    <a:srgbClr val="C0C0C0"/>
                  </a:outerShdw>
                </a:effectLst>
                <a:latin typeface="Times New Roman" pitchFamily="18" charset="0"/>
              </a:rPr>
              <a:t>D</a:t>
            </a:r>
            <a:r>
              <a:rPr lang="en-US" altLang="zh-CN" sz="2800" b="1" dirty="0" smtClean="0">
                <a:solidFill>
                  <a:srgbClr val="FF0000"/>
                </a:solidFill>
                <a:effectLst>
                  <a:outerShdw blurRad="38100" dist="38100" dir="2700000" algn="tl">
                    <a:srgbClr val="C0C0C0"/>
                  </a:outerShdw>
                </a:effectLst>
                <a:latin typeface="Times New Roman" pitchFamily="18" charset="0"/>
              </a:rPr>
              <a:t>D</a:t>
            </a:r>
            <a:r>
              <a:rPr lang="zh-CN" altLang="en-US" sz="2800" b="1" dirty="0" smtClean="0">
                <a:latin typeface="Times New Roman" pitchFamily="18" charset="0"/>
              </a:rPr>
              <a:t>）。</a:t>
            </a:r>
            <a:r>
              <a:rPr lang="zh-CN" altLang="en-US" sz="2800" b="1" dirty="0" smtClean="0"/>
              <a:t> </a:t>
            </a:r>
            <a:r>
              <a:rPr lang="en-US" altLang="zh-CN" sz="2800" b="1" dirty="0" smtClean="0">
                <a:solidFill>
                  <a:schemeClr val="tx2"/>
                </a:solidFill>
                <a:effectLst>
                  <a:outerShdw blurRad="38100" dist="38100" dir="2700000" algn="tl">
                    <a:srgbClr val="C0C0C0"/>
                  </a:outerShdw>
                </a:effectLst>
                <a:latin typeface="Times New Roman" pitchFamily="18" charset="0"/>
              </a:rPr>
              <a:t>D</a:t>
            </a:r>
            <a:r>
              <a:rPr lang="zh-CN" altLang="en-US" sz="2800" b="1" dirty="0" smtClean="0">
                <a:solidFill>
                  <a:schemeClr val="tx2"/>
                </a:solidFill>
                <a:effectLst>
                  <a:outerShdw blurRad="38100" dist="38100" dir="2700000" algn="tl">
                    <a:srgbClr val="C0C0C0"/>
                  </a:outerShdw>
                </a:effectLst>
                <a:latin typeface="Times New Roman" pitchFamily="18" charset="0"/>
              </a:rPr>
              <a:t>：</a:t>
            </a:r>
            <a:r>
              <a:rPr lang="en-US" altLang="zh-CN" sz="2800" b="1" dirty="0" smtClean="0">
                <a:solidFill>
                  <a:schemeClr val="tx2"/>
                </a:solidFill>
                <a:effectLst>
                  <a:outerShdw blurRad="38100" dist="38100" dir="2700000" algn="tl">
                    <a:srgbClr val="C0C0C0"/>
                  </a:outerShdw>
                </a:effectLst>
                <a:latin typeface="Times New Roman" pitchFamily="18" charset="0"/>
              </a:rPr>
              <a:t>Division</a:t>
            </a:r>
            <a:r>
              <a:rPr lang="zh-CN" altLang="en-US" sz="2800"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endParaRPr lang="zh-CN" altLang="zh-CN" smtClean="0"/>
          </a:p>
        </p:txBody>
      </p:sp>
      <p:sp>
        <p:nvSpPr>
          <p:cNvPr id="52227" name="Rectangle 3"/>
          <p:cNvSpPr>
            <a:spLocks noGrp="1" noChangeArrowheads="1"/>
          </p:cNvSpPr>
          <p:nvPr>
            <p:ph type="body" idx="1"/>
          </p:nvPr>
        </p:nvSpPr>
        <p:spPr>
          <a:xfrm>
            <a:off x="685800" y="2057400"/>
            <a:ext cx="7924800" cy="4114800"/>
          </a:xfrm>
        </p:spPr>
        <p:txBody>
          <a:bodyPr/>
          <a:lstStyle/>
          <a:p>
            <a:pPr eaLnBrk="1" hangingPunct="1">
              <a:defRPr/>
            </a:pPr>
            <a:r>
              <a:rPr lang="zh-CN" altLang="en-US" sz="2800" b="1" smtClean="0"/>
              <a:t>什么是频分双工</a:t>
            </a:r>
            <a:r>
              <a:rPr lang="zh-CN" altLang="en-US" sz="2800" b="1" smtClean="0">
                <a:latin typeface="Times New Roman" pitchFamily="18" charset="0"/>
              </a:rPr>
              <a:t>（</a:t>
            </a:r>
            <a:r>
              <a:rPr lang="en-US" altLang="zh-CN" sz="2800" b="1" smtClean="0">
                <a:latin typeface="Times New Roman" pitchFamily="18" charset="0"/>
              </a:rPr>
              <a:t>FDD</a:t>
            </a:r>
            <a:r>
              <a:rPr lang="zh-CN" altLang="en-US" sz="2800" b="1" smtClean="0">
                <a:latin typeface="Times New Roman" pitchFamily="18" charset="0"/>
              </a:rPr>
              <a:t>，</a:t>
            </a:r>
            <a:r>
              <a:rPr lang="en-US" altLang="zh-CN" sz="2800" b="1" smtClean="0">
                <a:latin typeface="Times New Roman" pitchFamily="18" charset="0"/>
              </a:rPr>
              <a:t>Frequency Division Duplex</a:t>
            </a:r>
            <a:r>
              <a:rPr lang="zh-CN" altLang="en-US" sz="2800" b="1" smtClean="0">
                <a:latin typeface="Times New Roman" pitchFamily="18" charset="0"/>
              </a:rPr>
              <a:t>）</a:t>
            </a:r>
            <a:r>
              <a:rPr lang="en-US" altLang="zh-CN" sz="2800" b="1" smtClean="0">
                <a:latin typeface="Times New Roman" pitchFamily="18" charset="0"/>
              </a:rPr>
              <a:t>:</a:t>
            </a:r>
            <a:r>
              <a:rPr lang="zh-CN" altLang="en-US" sz="2800" b="1" smtClean="0">
                <a:solidFill>
                  <a:srgbClr val="FF0000"/>
                </a:solidFill>
                <a:effectLst>
                  <a:outerShdw blurRad="38100" dist="38100" dir="2700000" algn="tl">
                    <a:srgbClr val="C0C0C0"/>
                  </a:outerShdw>
                </a:effectLst>
              </a:rPr>
              <a:t>收、发</a:t>
            </a:r>
            <a:r>
              <a:rPr lang="zh-CN" altLang="en-US" sz="2800" b="1" smtClean="0">
                <a:solidFill>
                  <a:schemeClr val="hlink"/>
                </a:solidFill>
                <a:effectLst>
                  <a:outerShdw blurRad="38100" dist="38100" dir="2700000" algn="tl">
                    <a:srgbClr val="C0C0C0"/>
                  </a:outerShdw>
                </a:effectLst>
              </a:rPr>
              <a:t>使用不同载频，占用不同频带。</a:t>
            </a:r>
          </a:p>
          <a:p>
            <a:pPr eaLnBrk="1" hangingPunct="1">
              <a:buFont typeface="Wingdings" pitchFamily="2" charset="2"/>
              <a:buNone/>
              <a:defRPr/>
            </a:pPr>
            <a:endParaRPr lang="en-US" altLang="zh-CN" sz="2800" smtClean="0"/>
          </a:p>
        </p:txBody>
      </p:sp>
      <p:pic>
        <p:nvPicPr>
          <p:cNvPr id="64516" name="Picture 4"/>
          <p:cNvPicPr>
            <a:picLocks noChangeAspect="1" noChangeArrowheads="1"/>
          </p:cNvPicPr>
          <p:nvPr/>
        </p:nvPicPr>
        <p:blipFill>
          <a:blip r:embed="rId3" cstate="print"/>
          <a:srcRect/>
          <a:stretch>
            <a:fillRect/>
          </a:stretch>
        </p:blipFill>
        <p:spPr bwMode="auto">
          <a:xfrm>
            <a:off x="1524000" y="3124200"/>
            <a:ext cx="6134100" cy="2667000"/>
          </a:xfrm>
          <a:prstGeom prst="rect">
            <a:avLst/>
          </a:prstGeom>
          <a:noFill/>
          <a:ln w="9525">
            <a:noFill/>
            <a:miter lim="800000"/>
            <a:headEnd/>
            <a:tailEnd/>
          </a:ln>
        </p:spPr>
      </p:pic>
      <p:sp>
        <p:nvSpPr>
          <p:cNvPr id="52229" name="Text Box 5"/>
          <p:cNvSpPr txBox="1">
            <a:spLocks noChangeArrowheads="1"/>
          </p:cNvSpPr>
          <p:nvPr/>
        </p:nvSpPr>
        <p:spPr bwMode="auto">
          <a:xfrm>
            <a:off x="1295400" y="5867400"/>
            <a:ext cx="6705600" cy="854075"/>
          </a:xfrm>
          <a:prstGeom prst="rect">
            <a:avLst/>
          </a:prstGeom>
          <a:noFill/>
          <a:ln w="9525" algn="ctr">
            <a:noFill/>
            <a:miter lim="800000"/>
            <a:headEnd/>
            <a:tailEnd/>
          </a:ln>
          <a:effectLst/>
        </p:spPr>
        <p:txBody>
          <a:bodyPr>
            <a:spAutoFit/>
          </a:bodyPr>
          <a:lstStyle/>
          <a:p>
            <a:pPr>
              <a:defRPr/>
            </a:pPr>
            <a:r>
              <a:rPr lang="en-US" altLang="zh-CN" sz="2000">
                <a:solidFill>
                  <a:schemeClr val="tx1"/>
                </a:solidFill>
                <a:effectLst>
                  <a:outerShdw blurRad="38100" dist="38100" dir="2700000" algn="tl">
                    <a:srgbClr val="C0C0C0"/>
                  </a:outerShdw>
                </a:effectLst>
                <a:latin typeface="Times New Roman" pitchFamily="18" charset="0"/>
              </a:rPr>
              <a:t>Tx</a:t>
            </a:r>
            <a:r>
              <a:rPr lang="zh-CN" altLang="en-US" sz="2000" b="0">
                <a:solidFill>
                  <a:schemeClr val="tx1"/>
                </a:solidFill>
                <a:latin typeface="Times New Roman" pitchFamily="18" charset="0"/>
              </a:rPr>
              <a:t>：</a:t>
            </a:r>
            <a:r>
              <a:rPr lang="en-US" altLang="zh-CN" sz="2000">
                <a:solidFill>
                  <a:schemeClr val="tx1"/>
                </a:solidFill>
                <a:effectLst>
                  <a:outerShdw blurRad="38100" dist="38100" dir="2700000" algn="tl">
                    <a:srgbClr val="C0C0C0"/>
                  </a:outerShdw>
                </a:effectLst>
                <a:latin typeface="Times New Roman" pitchFamily="18" charset="0"/>
              </a:rPr>
              <a:t>Transmitter</a:t>
            </a:r>
            <a:r>
              <a:rPr lang="zh-CN" altLang="en-US" sz="2000">
                <a:solidFill>
                  <a:schemeClr val="tx1"/>
                </a:solidFill>
                <a:effectLst>
                  <a:outerShdw blurRad="38100" dist="38100" dir="2700000" algn="tl">
                    <a:srgbClr val="C0C0C0"/>
                  </a:outerShdw>
                </a:effectLst>
                <a:latin typeface="Times New Roman" pitchFamily="18" charset="0"/>
              </a:rPr>
              <a:t>，发射机</a:t>
            </a:r>
            <a:r>
              <a:rPr lang="zh-CN" altLang="en-US" sz="2000" b="0">
                <a:solidFill>
                  <a:schemeClr val="tx1"/>
                </a:solidFill>
                <a:latin typeface="Times New Roman" pitchFamily="18" charset="0"/>
              </a:rPr>
              <a:t>；</a:t>
            </a:r>
            <a:r>
              <a:rPr lang="en-US" altLang="zh-CN" sz="2000">
                <a:solidFill>
                  <a:schemeClr val="tx1"/>
                </a:solidFill>
                <a:effectLst>
                  <a:outerShdw blurRad="38100" dist="38100" dir="2700000" algn="tl">
                    <a:srgbClr val="C0C0C0"/>
                  </a:outerShdw>
                </a:effectLst>
                <a:latin typeface="Times New Roman" pitchFamily="18" charset="0"/>
              </a:rPr>
              <a:t>Rx</a:t>
            </a:r>
            <a:r>
              <a:rPr lang="zh-CN" altLang="en-US" sz="2000" b="0">
                <a:solidFill>
                  <a:schemeClr val="tx1"/>
                </a:solidFill>
                <a:latin typeface="Times New Roman" pitchFamily="18" charset="0"/>
              </a:rPr>
              <a:t>：</a:t>
            </a:r>
            <a:r>
              <a:rPr lang="en-US" altLang="zh-CN" sz="2000">
                <a:solidFill>
                  <a:schemeClr val="tx1"/>
                </a:solidFill>
                <a:effectLst>
                  <a:outerShdw blurRad="38100" dist="38100" dir="2700000" algn="tl">
                    <a:srgbClr val="C0C0C0"/>
                  </a:outerShdw>
                </a:effectLst>
                <a:latin typeface="Times New Roman" pitchFamily="18" charset="0"/>
              </a:rPr>
              <a:t>Receiver</a:t>
            </a:r>
            <a:r>
              <a:rPr lang="zh-CN" altLang="en-US" sz="2000">
                <a:solidFill>
                  <a:schemeClr val="tx1"/>
                </a:solidFill>
                <a:effectLst>
                  <a:outerShdw blurRad="38100" dist="38100" dir="2700000" algn="tl">
                    <a:srgbClr val="C0C0C0"/>
                  </a:outerShdw>
                </a:effectLst>
                <a:latin typeface="Times New Roman" pitchFamily="18" charset="0"/>
              </a:rPr>
              <a:t>，接收机</a:t>
            </a:r>
            <a:r>
              <a:rPr lang="zh-CN" altLang="en-US" sz="2000" b="0">
                <a:solidFill>
                  <a:schemeClr val="tx1"/>
                </a:solidFill>
                <a:latin typeface="Times New Roman" pitchFamily="18" charset="0"/>
              </a:rPr>
              <a:t>；</a:t>
            </a:r>
          </a:p>
          <a:p>
            <a:pPr>
              <a:defRPr/>
            </a:pPr>
            <a:r>
              <a:rPr lang="zh-CN" altLang="en-US" sz="2000">
                <a:solidFill>
                  <a:schemeClr val="tx1"/>
                </a:solidFill>
                <a:effectLst>
                  <a:outerShdw blurRad="38100" dist="38100" dir="2700000" algn="tl">
                    <a:srgbClr val="C0C0C0"/>
                  </a:outerShdw>
                </a:effectLst>
                <a:latin typeface="Times New Roman" pitchFamily="18" charset="0"/>
              </a:rPr>
              <a:t>收发信机</a:t>
            </a:r>
            <a:r>
              <a:rPr lang="zh-CN" altLang="en-US" sz="2000" b="0">
                <a:solidFill>
                  <a:schemeClr val="tx1"/>
                </a:solidFill>
                <a:latin typeface="Times New Roman" pitchFamily="18" charset="0"/>
              </a:rPr>
              <a:t>：</a:t>
            </a:r>
            <a:r>
              <a:rPr lang="en-US" altLang="zh-CN" sz="2000">
                <a:solidFill>
                  <a:schemeClr val="hlink"/>
                </a:solidFill>
                <a:effectLst>
                  <a:outerShdw blurRad="38100" dist="38100" dir="2700000" algn="tl">
                    <a:srgbClr val="C0C0C0"/>
                  </a:outerShdw>
                </a:effectLst>
                <a:latin typeface="Times New Roman" pitchFamily="18" charset="0"/>
              </a:rPr>
              <a:t>trans</a:t>
            </a:r>
            <a:r>
              <a:rPr lang="en-US" altLang="zh-CN" sz="2000">
                <a:solidFill>
                  <a:schemeClr val="folHlink"/>
                </a:solidFill>
                <a:effectLst>
                  <a:outerShdw blurRad="38100" dist="38100" dir="2700000" algn="tl">
                    <a:srgbClr val="C0C0C0"/>
                  </a:outerShdw>
                </a:effectLst>
                <a:latin typeface="Times New Roman" pitchFamily="18" charset="0"/>
              </a:rPr>
              <a:t>ceiver</a:t>
            </a:r>
            <a:r>
              <a:rPr lang="zh-CN" altLang="en-US" sz="2000" b="0">
                <a:solidFill>
                  <a:schemeClr val="tx1"/>
                </a:solidFill>
                <a:latin typeface="Times New Roman" pitchFamily="18" charset="0"/>
              </a:rPr>
              <a:t>。</a:t>
            </a:r>
          </a:p>
        </p:txBody>
      </p:sp>
      <p:pic>
        <p:nvPicPr>
          <p:cNvPr id="58377" name="Picture 9"/>
          <p:cNvPicPr>
            <a:picLocks noChangeAspect="1" noChangeArrowheads="1"/>
          </p:cNvPicPr>
          <p:nvPr/>
        </p:nvPicPr>
        <p:blipFill>
          <a:blip r:embed="rId4" cstate="print"/>
          <a:srcRect/>
          <a:stretch>
            <a:fillRect/>
          </a:stretch>
        </p:blipFill>
        <p:spPr bwMode="auto">
          <a:xfrm>
            <a:off x="2743200" y="3124200"/>
            <a:ext cx="3733800" cy="457200"/>
          </a:xfrm>
          <a:prstGeom prst="rect">
            <a:avLst/>
          </a:prstGeom>
          <a:noFill/>
          <a:ln w="9525" algn="ctr">
            <a:noFill/>
            <a:miter lim="800000"/>
            <a:headEnd/>
            <a:tailEnd/>
          </a:ln>
        </p:spPr>
      </p:pic>
      <p:pic>
        <p:nvPicPr>
          <p:cNvPr id="58379" name="Picture 11"/>
          <p:cNvPicPr>
            <a:picLocks noChangeAspect="1" noChangeArrowheads="1"/>
          </p:cNvPicPr>
          <p:nvPr/>
        </p:nvPicPr>
        <p:blipFill>
          <a:blip r:embed="rId5" cstate="print"/>
          <a:srcRect/>
          <a:stretch>
            <a:fillRect/>
          </a:stretch>
        </p:blipFill>
        <p:spPr bwMode="auto">
          <a:xfrm>
            <a:off x="2667000" y="3581400"/>
            <a:ext cx="3962400" cy="381000"/>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8377"/>
                                        </p:tgtEl>
                                        <p:attrNameLst>
                                          <p:attrName>style.visibility</p:attrName>
                                        </p:attrNameLst>
                                      </p:cBhvr>
                                      <p:to>
                                        <p:strVal val="visible"/>
                                      </p:to>
                                    </p:set>
                                    <p:anim calcmode="lin" valueType="num">
                                      <p:cBhvr>
                                        <p:cTn id="7" dur="1000" fill="hold"/>
                                        <p:tgtEl>
                                          <p:spTgt spid="58377"/>
                                        </p:tgtEl>
                                        <p:attrNameLst>
                                          <p:attrName>ppt_w</p:attrName>
                                        </p:attrNameLst>
                                      </p:cBhvr>
                                      <p:tavLst>
                                        <p:tav tm="0">
                                          <p:val>
                                            <p:strVal val="#ppt_w*0.70"/>
                                          </p:val>
                                        </p:tav>
                                        <p:tav tm="100000">
                                          <p:val>
                                            <p:strVal val="#ppt_w"/>
                                          </p:val>
                                        </p:tav>
                                      </p:tavLst>
                                    </p:anim>
                                    <p:anim calcmode="lin" valueType="num">
                                      <p:cBhvr>
                                        <p:cTn id="8" dur="1000" fill="hold"/>
                                        <p:tgtEl>
                                          <p:spTgt spid="58377"/>
                                        </p:tgtEl>
                                        <p:attrNameLst>
                                          <p:attrName>ppt_h</p:attrName>
                                        </p:attrNameLst>
                                      </p:cBhvr>
                                      <p:tavLst>
                                        <p:tav tm="0">
                                          <p:val>
                                            <p:strVal val="#ppt_h"/>
                                          </p:val>
                                        </p:tav>
                                        <p:tav tm="100000">
                                          <p:val>
                                            <p:strVal val="#ppt_h"/>
                                          </p:val>
                                        </p:tav>
                                      </p:tavLst>
                                    </p:anim>
                                    <p:animEffect transition="in" filter="fade">
                                      <p:cBhvr>
                                        <p:cTn id="9" dur="1000"/>
                                        <p:tgtEl>
                                          <p:spTgt spid="5837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8379"/>
                                        </p:tgtEl>
                                        <p:attrNameLst>
                                          <p:attrName>style.visibility</p:attrName>
                                        </p:attrNameLst>
                                      </p:cBhvr>
                                      <p:to>
                                        <p:strVal val="visible"/>
                                      </p:to>
                                    </p:set>
                                    <p:anim calcmode="lin" valueType="num">
                                      <p:cBhvr>
                                        <p:cTn id="14" dur="1000" fill="hold"/>
                                        <p:tgtEl>
                                          <p:spTgt spid="58379"/>
                                        </p:tgtEl>
                                        <p:attrNameLst>
                                          <p:attrName>ppt_w</p:attrName>
                                        </p:attrNameLst>
                                      </p:cBhvr>
                                      <p:tavLst>
                                        <p:tav tm="0">
                                          <p:val>
                                            <p:strVal val="#ppt_w*0.70"/>
                                          </p:val>
                                        </p:tav>
                                        <p:tav tm="100000">
                                          <p:val>
                                            <p:strVal val="#ppt_w"/>
                                          </p:val>
                                        </p:tav>
                                      </p:tavLst>
                                    </p:anim>
                                    <p:anim calcmode="lin" valueType="num">
                                      <p:cBhvr>
                                        <p:cTn id="15" dur="1000" fill="hold"/>
                                        <p:tgtEl>
                                          <p:spTgt spid="58379"/>
                                        </p:tgtEl>
                                        <p:attrNameLst>
                                          <p:attrName>ppt_h</p:attrName>
                                        </p:attrNameLst>
                                      </p:cBhvr>
                                      <p:tavLst>
                                        <p:tav tm="0">
                                          <p:val>
                                            <p:strVal val="#ppt_h"/>
                                          </p:val>
                                        </p:tav>
                                        <p:tav tm="100000">
                                          <p:val>
                                            <p:strVal val="#ppt_h"/>
                                          </p:val>
                                        </p:tav>
                                      </p:tavLst>
                                    </p:anim>
                                    <p:animEffect transition="in" filter="fade">
                                      <p:cBhvr>
                                        <p:cTn id="16" dur="1000"/>
                                        <p:tgtEl>
                                          <p:spTgt spid="58379"/>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fill="hold" nodeType="clickEffect">
                                  <p:stCondLst>
                                    <p:cond delay="0"/>
                                  </p:stCondLst>
                                  <p:childTnLst>
                                    <p:anim calcmode="discrete" valueType="str">
                                      <p:cBhvr>
                                        <p:cTn id="20" dur="1000" fill="hold"/>
                                        <p:tgtEl>
                                          <p:spTgt spid="58377"/>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fill="hold" nodeType="clickEffect">
                                  <p:stCondLst>
                                    <p:cond delay="0"/>
                                  </p:stCondLst>
                                  <p:childTnLst>
                                    <p:anim calcmode="discrete" valueType="str">
                                      <p:cBhvr>
                                        <p:cTn id="24" dur="1000" fill="hold"/>
                                        <p:tgtEl>
                                          <p:spTgt spid="5837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72706" name="Picture 2" descr="D:\2013备课\2013版课件\Molisch_FDD.jpg"/>
          <p:cNvPicPr>
            <a:picLocks noChangeAspect="1" noChangeArrowheads="1"/>
          </p:cNvPicPr>
          <p:nvPr/>
        </p:nvPicPr>
        <p:blipFill>
          <a:blip r:embed="rId2" cstate="print"/>
          <a:srcRect/>
          <a:stretch>
            <a:fillRect/>
          </a:stretch>
        </p:blipFill>
        <p:spPr bwMode="auto">
          <a:xfrm>
            <a:off x="609599" y="2490788"/>
            <a:ext cx="7925187" cy="3300412"/>
          </a:xfrm>
          <a:prstGeom prst="rect">
            <a:avLst/>
          </a:prstGeom>
          <a:noFill/>
        </p:spPr>
      </p:pic>
      <p:sp>
        <p:nvSpPr>
          <p:cNvPr id="6" name="椭圆形标注 5"/>
          <p:cNvSpPr/>
          <p:nvPr/>
        </p:nvSpPr>
        <p:spPr bwMode="auto">
          <a:xfrm>
            <a:off x="4876800" y="1524000"/>
            <a:ext cx="3886200" cy="1687890"/>
          </a:xfrm>
          <a:prstGeom prst="wedgeEllipseCallout">
            <a:avLst>
              <a:gd name="adj1" fmla="val -20997"/>
              <a:gd name="adj2" fmla="val 81357"/>
            </a:avLst>
          </a:prstGeom>
          <a:solidFill>
            <a:srgbClr val="00CC66">
              <a:alpha val="46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chemeClr val="tx2"/>
                </a:solidFill>
                <a:effectLst/>
                <a:latin typeface="Tahoma" pitchFamily="34" charset="0"/>
                <a:ea typeface="宋体" pitchFamily="2" charset="-122"/>
              </a:rPr>
              <a:t>双工滤波器，用于隔离收发，实现起来复杂，成本较高</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endParaRPr lang="zh-CN" altLang="en-US" smtClean="0"/>
          </a:p>
        </p:txBody>
      </p:sp>
      <p:sp>
        <p:nvSpPr>
          <p:cNvPr id="65539" name="Rectangle 3"/>
          <p:cNvSpPr>
            <a:spLocks noGrp="1" noChangeArrowheads="1"/>
          </p:cNvSpPr>
          <p:nvPr>
            <p:ph type="body" idx="1"/>
          </p:nvPr>
        </p:nvSpPr>
        <p:spPr>
          <a:xfrm>
            <a:off x="762000" y="2133600"/>
            <a:ext cx="7772400" cy="4343400"/>
          </a:xfrm>
        </p:spPr>
        <p:txBody>
          <a:bodyPr/>
          <a:lstStyle/>
          <a:p>
            <a:r>
              <a:rPr lang="en-US" altLang="zh-CN" sz="2800" b="1" dirty="0" smtClean="0">
                <a:latin typeface="Times New Roman" pitchFamily="18" charset="0"/>
              </a:rPr>
              <a:t>1G</a:t>
            </a:r>
            <a:r>
              <a:rPr lang="zh-CN" altLang="en-US" sz="2800" b="1" dirty="0" smtClean="0">
                <a:latin typeface="Times New Roman" pitchFamily="18" charset="0"/>
              </a:rPr>
              <a:t>模拟系统只能采用</a:t>
            </a:r>
            <a:r>
              <a:rPr lang="en-US" altLang="zh-CN" sz="2800" b="1" dirty="0" smtClean="0">
                <a:latin typeface="Times New Roman" pitchFamily="18" charset="0"/>
              </a:rPr>
              <a:t>FDD</a:t>
            </a:r>
            <a:r>
              <a:rPr lang="zh-CN" altLang="en-US" sz="2800" b="1" dirty="0" smtClean="0">
                <a:latin typeface="Times New Roman" pitchFamily="18" charset="0"/>
              </a:rPr>
              <a:t>方式。那时，在整个通话过程中，收、发各占用一个载频（或频道），并且</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在通话的始终持续占用它们</a:t>
            </a:r>
            <a:r>
              <a:rPr lang="zh-CN" altLang="en-US" sz="2800" b="1" dirty="0" smtClean="0">
                <a:latin typeface="Times New Roman" pitchFamily="18" charset="0"/>
              </a:rPr>
              <a:t>。应当指出，</a:t>
            </a:r>
            <a:r>
              <a:rPr lang="en-US" altLang="zh-CN" sz="2800" b="1" dirty="0" smtClean="0">
                <a:latin typeface="Times New Roman" pitchFamily="18" charset="0"/>
              </a:rPr>
              <a:t>1G</a:t>
            </a:r>
            <a:r>
              <a:rPr lang="zh-CN" altLang="en-US" sz="2800" b="1" dirty="0" smtClean="0">
                <a:latin typeface="Times New Roman" pitchFamily="18" charset="0"/>
              </a:rPr>
              <a:t>蜂窝系统采用的多址方式都是频分多址（</a:t>
            </a:r>
            <a:r>
              <a:rPr lang="en-US" altLang="zh-CN" sz="2800" b="1" dirty="0" smtClean="0">
                <a:latin typeface="Times New Roman" pitchFamily="18" charset="0"/>
              </a:rPr>
              <a:t>FDMA</a:t>
            </a:r>
            <a:r>
              <a:rPr lang="zh-CN" altLang="en-US" sz="2800" b="1" dirty="0" smtClean="0">
                <a:latin typeface="Times New Roman" pitchFamily="18" charset="0"/>
              </a:rPr>
              <a:t>）。</a:t>
            </a:r>
          </a:p>
          <a:p>
            <a:endParaRPr lang="zh-CN" altLang="en-US" sz="2800" b="1" dirty="0" smtClean="0">
              <a:latin typeface="Times New Roman" pitchFamily="18" charset="0"/>
            </a:endParaRPr>
          </a:p>
          <a:p>
            <a:endParaRPr lang="zh-CN" altLang="en-US" sz="2800" b="1" dirty="0" smtClean="0">
              <a:latin typeface="Times New Roman" pitchFamily="18" charset="0"/>
            </a:endParaRPr>
          </a:p>
          <a:p>
            <a:endParaRPr lang="zh-CN" altLang="en-US" sz="2800" b="1" dirty="0" smtClean="0">
              <a:latin typeface="Times New Roman" pitchFamily="18" charset="0"/>
            </a:endParaRPr>
          </a:p>
        </p:txBody>
      </p:sp>
      <p:pic>
        <p:nvPicPr>
          <p:cNvPr id="65540" name="Picture 4"/>
          <p:cNvPicPr>
            <a:picLocks noChangeAspect="1" noChangeArrowheads="1"/>
          </p:cNvPicPr>
          <p:nvPr/>
        </p:nvPicPr>
        <p:blipFill>
          <a:blip r:embed="rId2" cstate="print"/>
          <a:srcRect/>
          <a:stretch>
            <a:fillRect/>
          </a:stretch>
        </p:blipFill>
        <p:spPr bwMode="auto">
          <a:xfrm>
            <a:off x="1219200" y="4343400"/>
            <a:ext cx="6837363"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zh-CN" altLang="en-US" smtClean="0"/>
          </a:p>
        </p:txBody>
      </p:sp>
      <p:sp>
        <p:nvSpPr>
          <p:cNvPr id="268291" name="Rectangle 3"/>
          <p:cNvSpPr>
            <a:spLocks noGrp="1" noChangeArrowheads="1"/>
          </p:cNvSpPr>
          <p:nvPr>
            <p:ph type="body" idx="1"/>
          </p:nvPr>
        </p:nvSpPr>
        <p:spPr>
          <a:xfrm>
            <a:off x="762000" y="1981200"/>
            <a:ext cx="7735888" cy="4267200"/>
          </a:xfrm>
        </p:spPr>
        <p:txBody>
          <a:bodyPr/>
          <a:lstStyle/>
          <a:p>
            <a:pPr>
              <a:defRPr/>
            </a:pPr>
            <a:r>
              <a:rPr lang="en-US" altLang="zh-CN" sz="2800" b="1" dirty="0" smtClean="0">
                <a:latin typeface="Times New Roman" pitchFamily="18" charset="0"/>
              </a:rPr>
              <a:t>2G</a:t>
            </a:r>
            <a:r>
              <a:rPr lang="zh-CN" altLang="en-US" sz="2800" b="1" dirty="0" smtClean="0">
                <a:latin typeface="Times New Roman" pitchFamily="18" charset="0"/>
              </a:rPr>
              <a:t>以后都是数字系统，</a:t>
            </a:r>
            <a:r>
              <a:rPr lang="en-US" altLang="zh-CN" sz="2800" b="1" dirty="0" smtClean="0">
                <a:latin typeface="Times New Roman" pitchFamily="18" charset="0"/>
              </a:rPr>
              <a:t>FDD</a:t>
            </a:r>
            <a:r>
              <a:rPr lang="zh-CN" altLang="en-US" sz="2800" b="1" dirty="0" smtClean="0">
                <a:latin typeface="Times New Roman" pitchFamily="18" charset="0"/>
              </a:rPr>
              <a:t>仍然是主要的射频工作方式。由于数字系统中引入了数字语音和数据的</a:t>
            </a:r>
            <a:r>
              <a:rPr lang="zh-CN" altLang="en-US" sz="2800" b="1" dirty="0" smtClean="0">
                <a:effectLst>
                  <a:outerShdw blurRad="38100" dist="38100" dir="2700000" algn="tl">
                    <a:srgbClr val="000000">
                      <a:alpha val="43137"/>
                    </a:srgbClr>
                  </a:outerShdw>
                </a:effectLst>
                <a:latin typeface="Times New Roman" pitchFamily="18" charset="0"/>
              </a:rPr>
              <a:t>分时隙传输</a:t>
            </a:r>
            <a:r>
              <a:rPr lang="zh-CN" altLang="en-US" sz="2800" b="1" dirty="0" smtClean="0">
                <a:latin typeface="Times New Roman" pitchFamily="18" charset="0"/>
              </a:rPr>
              <a:t>概念，虽然</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收、发载频不同</a:t>
            </a:r>
            <a:r>
              <a:rPr lang="zh-CN" altLang="en-US" sz="2800" b="1" dirty="0" smtClean="0">
                <a:latin typeface="Times New Roman" pitchFamily="18" charset="0"/>
              </a:rPr>
              <a:t>，但收、发可能</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既不同时</a:t>
            </a:r>
            <a:r>
              <a:rPr lang="zh-CN" altLang="en-US" sz="2800" b="1" dirty="0" smtClean="0">
                <a:latin typeface="Times New Roman" pitchFamily="18" charset="0"/>
              </a:rPr>
              <a:t>占用</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也不是在时间上持续</a:t>
            </a:r>
            <a:r>
              <a:rPr lang="zh-CN" altLang="en-US" sz="2800" b="1" dirty="0" smtClean="0">
                <a:latin typeface="Times New Roman" pitchFamily="18" charset="0"/>
              </a:rPr>
              <a:t>占用一对载频。</a:t>
            </a:r>
            <a:r>
              <a:rPr lang="en-US" altLang="zh-CN" sz="2800" b="1" dirty="0" smtClean="0">
                <a:latin typeface="Times New Roman" pitchFamily="18" charset="0"/>
              </a:rPr>
              <a:t>GSM</a:t>
            </a:r>
            <a:r>
              <a:rPr lang="zh-CN" altLang="en-US" sz="2800" b="1" dirty="0" smtClean="0">
                <a:latin typeface="Times New Roman" pitchFamily="18" charset="0"/>
              </a:rPr>
              <a:t>采用时分多址</a:t>
            </a:r>
            <a:endParaRPr lang="en-US" altLang="zh-CN" sz="2800" b="1" dirty="0" smtClean="0">
              <a:latin typeface="Times New Roman" pitchFamily="18" charset="0"/>
            </a:endParaRPr>
          </a:p>
          <a:p>
            <a:pPr>
              <a:buNone/>
              <a:defRPr/>
            </a:pPr>
            <a:r>
              <a:rPr lang="en-US" altLang="zh-CN" sz="2800" b="1" dirty="0" smtClean="0">
                <a:latin typeface="Times New Roman" pitchFamily="18" charset="0"/>
              </a:rPr>
              <a:t>   </a:t>
            </a:r>
            <a:r>
              <a:rPr lang="zh-CN" altLang="en-US" sz="2800" b="1" dirty="0" smtClean="0">
                <a:latin typeface="Times New Roman" pitchFamily="18" charset="0"/>
              </a:rPr>
              <a:t>（</a:t>
            </a:r>
            <a:r>
              <a:rPr lang="en-US" altLang="zh-CN" sz="2800" b="1" dirty="0" smtClean="0">
                <a:latin typeface="Times New Roman" pitchFamily="18" charset="0"/>
              </a:rPr>
              <a:t>TDMA</a:t>
            </a:r>
            <a:r>
              <a:rPr lang="zh-CN" altLang="en-US" sz="2800" b="1" dirty="0" smtClean="0">
                <a:latin typeface="Times New Roman" pitchFamily="18" charset="0"/>
              </a:rPr>
              <a:t>）方式。</a:t>
            </a:r>
          </a:p>
          <a:p>
            <a:pPr>
              <a:defRPr/>
            </a:pPr>
            <a:endParaRPr lang="zh-CN" altLang="en-US" dirty="0" smtClean="0"/>
          </a:p>
        </p:txBody>
      </p:sp>
      <p:pic>
        <p:nvPicPr>
          <p:cNvPr id="66564" name="Picture 4"/>
          <p:cNvPicPr>
            <a:picLocks noChangeAspect="1" noChangeArrowheads="1"/>
          </p:cNvPicPr>
          <p:nvPr/>
        </p:nvPicPr>
        <p:blipFill>
          <a:blip r:embed="rId2" cstate="print"/>
          <a:srcRect/>
          <a:stretch>
            <a:fillRect/>
          </a:stretch>
        </p:blipFill>
        <p:spPr bwMode="auto">
          <a:xfrm>
            <a:off x="457200" y="4724400"/>
            <a:ext cx="8418513"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endParaRPr lang="zh-CN" altLang="en-US" smtClean="0"/>
          </a:p>
        </p:txBody>
      </p:sp>
      <p:sp>
        <p:nvSpPr>
          <p:cNvPr id="67587" name="Rectangle 3"/>
          <p:cNvSpPr>
            <a:spLocks noGrp="1" noChangeArrowheads="1"/>
          </p:cNvSpPr>
          <p:nvPr>
            <p:ph type="body" idx="1"/>
          </p:nvPr>
        </p:nvSpPr>
        <p:spPr>
          <a:xfrm>
            <a:off x="838200" y="2057400"/>
            <a:ext cx="7772400" cy="4114800"/>
          </a:xfrm>
        </p:spPr>
        <p:txBody>
          <a:bodyPr/>
          <a:lstStyle/>
          <a:p>
            <a:r>
              <a:rPr lang="en-US" altLang="zh-CN" sz="2800" b="1" smtClean="0">
                <a:latin typeface="Times New Roman" pitchFamily="18" charset="0"/>
              </a:rPr>
              <a:t>FDD</a:t>
            </a:r>
            <a:r>
              <a:rPr lang="zh-CN" altLang="en-US" sz="2800" b="1" smtClean="0">
                <a:latin typeface="Times New Roman" pitchFamily="18" charset="0"/>
              </a:rPr>
              <a:t>系统的优点：</a:t>
            </a:r>
          </a:p>
          <a:p>
            <a:pPr>
              <a:buFont typeface="Wingdings" pitchFamily="2" charset="2"/>
              <a:buChar char="Ø"/>
            </a:pPr>
            <a:r>
              <a:rPr lang="zh-CN" altLang="en-US" sz="2800" b="1" smtClean="0">
                <a:latin typeface="Times New Roman" pitchFamily="18" charset="0"/>
              </a:rPr>
              <a:t>覆盖距离没有限制，通常可达</a:t>
            </a:r>
            <a:r>
              <a:rPr lang="en-US" altLang="zh-CN" sz="2800" b="1" smtClean="0">
                <a:latin typeface="Times New Roman" pitchFamily="18" charset="0"/>
              </a:rPr>
              <a:t>30~40km</a:t>
            </a:r>
            <a:r>
              <a:rPr lang="zh-CN" altLang="en-US" sz="2800" b="1" smtClean="0">
                <a:latin typeface="Times New Roman" pitchFamily="18" charset="0"/>
              </a:rPr>
              <a:t>；</a:t>
            </a:r>
          </a:p>
          <a:p>
            <a:pPr>
              <a:buFont typeface="Wingdings" pitchFamily="2" charset="2"/>
              <a:buChar char="Ø"/>
            </a:pPr>
            <a:r>
              <a:rPr lang="zh-CN" altLang="en-US" sz="2800" b="1" smtClean="0">
                <a:latin typeface="Times New Roman" pitchFamily="18" charset="0"/>
              </a:rPr>
              <a:t>控制实时性好，基站或移动台都能够对对方发出的测量信号及时作出反应；</a:t>
            </a:r>
          </a:p>
          <a:p>
            <a:pPr>
              <a:buFont typeface="Wingdings" pitchFamily="2" charset="2"/>
              <a:buChar char="Ø"/>
            </a:pPr>
            <a:r>
              <a:rPr lang="zh-CN" altLang="en-US" sz="2800" b="1" smtClean="0">
                <a:latin typeface="Times New Roman" pitchFamily="18" charset="0"/>
              </a:rPr>
              <a:t>功率控制速度较快；</a:t>
            </a:r>
          </a:p>
          <a:p>
            <a:pPr>
              <a:buFont typeface="Wingdings" pitchFamily="2" charset="2"/>
              <a:buChar char="Ø"/>
            </a:pPr>
            <a:r>
              <a:rPr lang="zh-CN" altLang="en-US" sz="2800" b="1" smtClean="0">
                <a:latin typeface="Times New Roman" pitchFamily="18" charset="0"/>
              </a:rPr>
              <a:t>网络设计经验成熟，规划相对简单；</a:t>
            </a:r>
          </a:p>
          <a:p>
            <a:pPr>
              <a:buFont typeface="Wingdings" pitchFamily="2" charset="2"/>
              <a:buChar char="Ø"/>
            </a:pPr>
            <a:r>
              <a:rPr lang="zh-CN" altLang="en-US" sz="2800" b="1" smtClean="0">
                <a:latin typeface="Times New Roman" pitchFamily="18" charset="0"/>
              </a:rPr>
              <a:t>系统同步要求低。</a:t>
            </a:r>
          </a:p>
          <a:p>
            <a:pPr>
              <a:buFont typeface="Wingdings" pitchFamily="2" charset="2"/>
              <a:buNone/>
            </a:pPr>
            <a:endParaRPr lang="zh-CN" altLang="en-US" sz="2800" b="1" smtClean="0">
              <a:latin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endParaRPr lang="zh-CN" altLang="en-US" smtClean="0"/>
          </a:p>
        </p:txBody>
      </p:sp>
      <p:sp>
        <p:nvSpPr>
          <p:cNvPr id="68611" name="Rectangle 3"/>
          <p:cNvSpPr>
            <a:spLocks noGrp="1" noChangeArrowheads="1"/>
          </p:cNvSpPr>
          <p:nvPr>
            <p:ph type="body" idx="1"/>
          </p:nvPr>
        </p:nvSpPr>
        <p:spPr>
          <a:xfrm>
            <a:off x="838200" y="2133600"/>
            <a:ext cx="7772400" cy="4114800"/>
          </a:xfrm>
        </p:spPr>
        <p:txBody>
          <a:bodyPr/>
          <a:lstStyle/>
          <a:p>
            <a:r>
              <a:rPr lang="en-US" altLang="zh-CN" sz="2800" b="1" dirty="0" smtClean="0">
                <a:latin typeface="Times New Roman" pitchFamily="18" charset="0"/>
              </a:rPr>
              <a:t>FDD</a:t>
            </a:r>
            <a:r>
              <a:rPr lang="zh-CN" altLang="en-US" sz="2800" b="1" dirty="0" smtClean="0">
                <a:latin typeface="Times New Roman" pitchFamily="18" charset="0"/>
              </a:rPr>
              <a:t>系统的缺点：</a:t>
            </a:r>
          </a:p>
          <a:p>
            <a:pPr>
              <a:buFont typeface="Wingdings" pitchFamily="2" charset="2"/>
              <a:buChar char="Ø"/>
            </a:pPr>
            <a:r>
              <a:rPr lang="zh-CN" altLang="en-US" sz="2800" b="1" dirty="0" smtClean="0">
                <a:latin typeface="Times New Roman" pitchFamily="18" charset="0"/>
              </a:rPr>
              <a:t>需要分配成对的频谱；</a:t>
            </a:r>
          </a:p>
          <a:p>
            <a:pPr>
              <a:buFont typeface="Wingdings" pitchFamily="2" charset="2"/>
              <a:buChar char="Ø"/>
            </a:pPr>
            <a:r>
              <a:rPr lang="zh-CN" altLang="en-US" sz="2800" b="1" dirty="0" smtClean="0">
                <a:latin typeface="Times New Roman" pitchFamily="18" charset="0"/>
              </a:rPr>
              <a:t>对非对称的业务需求适配能力差；</a:t>
            </a:r>
          </a:p>
          <a:p>
            <a:pPr>
              <a:buFont typeface="Wingdings" pitchFamily="2" charset="2"/>
              <a:buChar char="Ø"/>
            </a:pPr>
            <a:r>
              <a:rPr lang="zh-CN" altLang="en-US" sz="2800" b="1" dirty="0" smtClean="0">
                <a:latin typeface="Times New Roman" pitchFamily="18" charset="0"/>
              </a:rPr>
              <a:t>需要双工器（移动台成本较高）；</a:t>
            </a:r>
          </a:p>
          <a:p>
            <a:pPr>
              <a:buFont typeface="Wingdings" pitchFamily="2" charset="2"/>
              <a:buChar char="Ø"/>
            </a:pPr>
            <a:r>
              <a:rPr lang="zh-CN" altLang="en-US" sz="2800" b="1" dirty="0" smtClean="0">
                <a:latin typeface="Times New Roman" pitchFamily="18" charset="0"/>
              </a:rPr>
              <a:t>上、下行链路信道特性不相关，即上、下行链路的信道影响不具有互易性。</a:t>
            </a:r>
          </a:p>
          <a:p>
            <a:pPr>
              <a:buFont typeface="Wingdings" pitchFamily="2" charset="2"/>
              <a:buChar char="Ø"/>
            </a:pPr>
            <a:endParaRPr lang="zh-CN" altLang="en-US" sz="2800" b="1" dirty="0" smtClean="0">
              <a:latin typeface="Times New Roman" pitchFamily="18" charset="0"/>
            </a:endParaRPr>
          </a:p>
          <a:p>
            <a:pPr>
              <a:buFont typeface="Wingdings" pitchFamily="2" charset="2"/>
              <a:buChar char="Ø"/>
            </a:pPr>
            <a:endParaRPr lang="zh-CN" altLang="en-US" sz="2800" b="1" dirty="0" smtClean="0">
              <a:latin typeface="Times New Roman" pitchFamily="18" charset="0"/>
            </a:endParaRPr>
          </a:p>
          <a:p>
            <a:pPr>
              <a:buFont typeface="Wingdings" pitchFamily="2" charset="2"/>
              <a:buChar char="Ø"/>
            </a:pPr>
            <a:endParaRPr lang="zh-CN" altLang="en-US" sz="2800"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endParaRPr lang="zh-CN" altLang="zh-CN" dirty="0" smtClean="0"/>
          </a:p>
        </p:txBody>
      </p:sp>
      <p:sp>
        <p:nvSpPr>
          <p:cNvPr id="46083" name="Rectangle 3"/>
          <p:cNvSpPr>
            <a:spLocks noGrp="1" noChangeArrowheads="1"/>
          </p:cNvSpPr>
          <p:nvPr>
            <p:ph type="body" idx="1"/>
          </p:nvPr>
        </p:nvSpPr>
        <p:spPr>
          <a:xfrm>
            <a:off x="762000" y="1905000"/>
            <a:ext cx="8001000" cy="4800600"/>
          </a:xfrm>
        </p:spPr>
        <p:txBody>
          <a:bodyPr/>
          <a:lstStyle/>
          <a:p>
            <a:pPr eaLnBrk="1" hangingPunct="1">
              <a:defRPr/>
            </a:pPr>
            <a:r>
              <a:rPr lang="zh-CN" altLang="en-US" sz="2800" b="1" dirty="0" smtClean="0">
                <a:latin typeface="Times New Roman" pitchFamily="18" charset="0"/>
              </a:rPr>
              <a:t>什么是</a:t>
            </a:r>
            <a:r>
              <a:rPr lang="en-US" altLang="zh-CN" sz="2800" b="1" dirty="0" smtClean="0">
                <a:latin typeface="Times New Roman" pitchFamily="18" charset="0"/>
              </a:rPr>
              <a:t>TDD</a:t>
            </a:r>
            <a:r>
              <a:rPr lang="zh-CN" altLang="en-US" sz="2800" b="1" dirty="0" smtClean="0">
                <a:latin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收、发使用同一载频</a:t>
            </a:r>
            <a:r>
              <a:rPr lang="zh-CN" altLang="en-US" sz="2800" b="1" dirty="0" smtClean="0">
                <a:latin typeface="Times New Roman" pitchFamily="18" charset="0"/>
              </a:rPr>
              <a:t>，</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分别占用不同的时间段</a:t>
            </a:r>
            <a:r>
              <a:rPr lang="zh-CN" altLang="en-US" sz="2800" b="1" dirty="0" smtClean="0">
                <a:latin typeface="Times New Roman" pitchFamily="18" charset="0"/>
              </a:rPr>
              <a:t>（最小时间占用单位称作</a:t>
            </a:r>
            <a:r>
              <a:rPr lang="zh-CN" altLang="en-US" sz="2800" b="1" dirty="0" smtClean="0">
                <a:effectLst>
                  <a:outerShdw blurRad="38100" dist="38100" dir="2700000" algn="tl">
                    <a:srgbClr val="000000">
                      <a:alpha val="43137"/>
                    </a:srgbClr>
                  </a:outerShdw>
                </a:effectLst>
                <a:latin typeface="Times New Roman" pitchFamily="18" charset="0"/>
              </a:rPr>
              <a:t>时隙</a:t>
            </a:r>
            <a:r>
              <a:rPr lang="zh-CN" altLang="en-US" sz="2800" b="1" dirty="0" smtClean="0">
                <a:latin typeface="Times New Roman" pitchFamily="18" charset="0"/>
              </a:rPr>
              <a:t>）。</a:t>
            </a:r>
            <a:endParaRPr lang="zh-CN" altLang="en-US" sz="2800" b="1" dirty="0" smtClean="0">
              <a:solidFill>
                <a:schemeClr val="hlink"/>
              </a:solidFill>
              <a:effectLst>
                <a:outerShdw blurRad="38100" dist="38100" dir="2700000" algn="tl">
                  <a:srgbClr val="C0C0C0"/>
                </a:outerShdw>
              </a:effectLst>
              <a:latin typeface="Times New Roman" pitchFamily="18" charset="0"/>
            </a:endParaRPr>
          </a:p>
        </p:txBody>
      </p:sp>
      <p:pic>
        <p:nvPicPr>
          <p:cNvPr id="69636" name="Picture 5"/>
          <p:cNvPicPr>
            <a:picLocks noChangeAspect="1" noChangeArrowheads="1"/>
          </p:cNvPicPr>
          <p:nvPr/>
        </p:nvPicPr>
        <p:blipFill>
          <a:blip r:embed="rId3" cstate="print"/>
          <a:srcRect/>
          <a:stretch>
            <a:fillRect/>
          </a:stretch>
        </p:blipFill>
        <p:spPr bwMode="auto">
          <a:xfrm>
            <a:off x="914400" y="3200400"/>
            <a:ext cx="7620000" cy="2895600"/>
          </a:xfrm>
          <a:prstGeom prst="rect">
            <a:avLst/>
          </a:prstGeom>
          <a:noFill/>
          <a:ln w="9525" algn="ctr">
            <a:noFill/>
            <a:miter lim="800000"/>
            <a:headEnd/>
            <a:tailEnd/>
          </a:ln>
        </p:spPr>
      </p:pic>
      <p:sp>
        <p:nvSpPr>
          <p:cNvPr id="69637" name="Text Box 6"/>
          <p:cNvSpPr txBox="1">
            <a:spLocks noChangeArrowheads="1"/>
          </p:cNvSpPr>
          <p:nvPr/>
        </p:nvSpPr>
        <p:spPr bwMode="auto">
          <a:xfrm>
            <a:off x="7391400" y="3505200"/>
            <a:ext cx="1447800" cy="366713"/>
          </a:xfrm>
          <a:prstGeom prst="rect">
            <a:avLst/>
          </a:prstGeom>
          <a:noFill/>
          <a:ln w="9525" algn="ctr">
            <a:noFill/>
            <a:miter lim="800000"/>
            <a:headEnd/>
            <a:tailEnd/>
          </a:ln>
        </p:spPr>
        <p:txBody>
          <a:bodyPr>
            <a:spAutoFit/>
          </a:bodyPr>
          <a:lstStyle/>
          <a:p>
            <a:r>
              <a:rPr lang="zh-CN" altLang="en-US"/>
              <a:t>对称传输</a:t>
            </a:r>
          </a:p>
        </p:txBody>
      </p:sp>
      <p:sp>
        <p:nvSpPr>
          <p:cNvPr id="69638" name="Text Box 7"/>
          <p:cNvSpPr txBox="1">
            <a:spLocks noChangeArrowheads="1"/>
          </p:cNvSpPr>
          <p:nvPr/>
        </p:nvSpPr>
        <p:spPr bwMode="auto">
          <a:xfrm>
            <a:off x="7391400" y="4038600"/>
            <a:ext cx="1447800" cy="366713"/>
          </a:xfrm>
          <a:prstGeom prst="rect">
            <a:avLst/>
          </a:prstGeom>
          <a:noFill/>
          <a:ln w="9525" algn="ctr">
            <a:noFill/>
            <a:miter lim="800000"/>
            <a:headEnd/>
            <a:tailEnd/>
          </a:ln>
        </p:spPr>
        <p:txBody>
          <a:bodyPr>
            <a:spAutoFit/>
          </a:bodyPr>
          <a:lstStyle/>
          <a:p>
            <a:r>
              <a:rPr lang="zh-CN" altLang="en-US"/>
              <a:t>非对称传输</a:t>
            </a:r>
          </a:p>
        </p:txBody>
      </p:sp>
      <p:sp>
        <p:nvSpPr>
          <p:cNvPr id="69639" name="Text Box 8"/>
          <p:cNvSpPr txBox="1">
            <a:spLocks noChangeArrowheads="1"/>
          </p:cNvSpPr>
          <p:nvPr/>
        </p:nvSpPr>
        <p:spPr bwMode="auto">
          <a:xfrm>
            <a:off x="7391400" y="4572000"/>
            <a:ext cx="1447800" cy="366713"/>
          </a:xfrm>
          <a:prstGeom prst="rect">
            <a:avLst/>
          </a:prstGeom>
          <a:noFill/>
          <a:ln w="9525" algn="ctr">
            <a:noFill/>
            <a:miter lim="800000"/>
            <a:headEnd/>
            <a:tailEnd/>
          </a:ln>
        </p:spPr>
        <p:txBody>
          <a:bodyPr>
            <a:spAutoFit/>
          </a:bodyPr>
          <a:lstStyle/>
          <a:p>
            <a:r>
              <a:rPr lang="zh-CN" altLang="en-US"/>
              <a:t>非对称传输</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3</a:t>
            </a:r>
            <a:r>
              <a:rPr lang="zh-CN" altLang="en-US" sz="4000" b="1" dirty="0" smtClean="0">
                <a:latin typeface="Times New Roman" pitchFamily="18" charset="0"/>
              </a:rPr>
              <a:t>）</a:t>
            </a:r>
          </a:p>
        </p:txBody>
      </p:sp>
      <p:sp>
        <p:nvSpPr>
          <p:cNvPr id="92165" name="Text Box 5"/>
          <p:cNvSpPr txBox="1">
            <a:spLocks noChangeArrowheads="1"/>
          </p:cNvSpPr>
          <p:nvPr/>
        </p:nvSpPr>
        <p:spPr bwMode="auto">
          <a:xfrm>
            <a:off x="152400" y="21336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传输迟延</a:t>
            </a:r>
          </a:p>
        </p:txBody>
      </p:sp>
      <p:sp>
        <p:nvSpPr>
          <p:cNvPr id="92166" name="Text Box 6"/>
          <p:cNvSpPr txBox="1">
            <a:spLocks noChangeArrowheads="1"/>
          </p:cNvSpPr>
          <p:nvPr/>
        </p:nvSpPr>
        <p:spPr bwMode="auto">
          <a:xfrm>
            <a:off x="152400" y="3886200"/>
            <a:ext cx="533400" cy="228282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性能提升途径</a:t>
            </a:r>
          </a:p>
        </p:txBody>
      </p:sp>
      <p:pic>
        <p:nvPicPr>
          <p:cNvPr id="23553" name="Picture 1" descr="C:\Users\tieyi\Desktop\新建位图图像.jpg"/>
          <p:cNvPicPr>
            <a:picLocks noChangeAspect="1" noChangeArrowheads="1"/>
          </p:cNvPicPr>
          <p:nvPr/>
        </p:nvPicPr>
        <p:blipFill>
          <a:blip r:embed="rId3" cstate="print"/>
          <a:srcRect/>
          <a:stretch>
            <a:fillRect/>
          </a:stretch>
        </p:blipFill>
        <p:spPr bwMode="auto">
          <a:xfrm>
            <a:off x="685800" y="2266950"/>
            <a:ext cx="8010525" cy="459105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pic>
        <p:nvPicPr>
          <p:cNvPr id="73730" name="Picture 2" descr="D:\2013备课\2013版课件\Molisch_TDD.jpg"/>
          <p:cNvPicPr>
            <a:picLocks noChangeAspect="1" noChangeArrowheads="1"/>
          </p:cNvPicPr>
          <p:nvPr/>
        </p:nvPicPr>
        <p:blipFill>
          <a:blip r:embed="rId2" cstate="print"/>
          <a:srcRect/>
          <a:stretch>
            <a:fillRect/>
          </a:stretch>
        </p:blipFill>
        <p:spPr bwMode="auto">
          <a:xfrm>
            <a:off x="381000" y="2057400"/>
            <a:ext cx="8305800" cy="4343400"/>
          </a:xfrm>
          <a:prstGeom prst="rect">
            <a:avLst/>
          </a:prstGeom>
          <a:noFill/>
        </p:spPr>
      </p:pic>
      <p:sp>
        <p:nvSpPr>
          <p:cNvPr id="6" name="椭圆形标注 5"/>
          <p:cNvSpPr/>
          <p:nvPr/>
        </p:nvSpPr>
        <p:spPr bwMode="auto">
          <a:xfrm>
            <a:off x="2057400" y="5689461"/>
            <a:ext cx="4191000" cy="1168539"/>
          </a:xfrm>
          <a:prstGeom prst="wedgeEllipseCallout">
            <a:avLst>
              <a:gd name="adj1" fmla="val 61986"/>
              <a:gd name="adj2" fmla="val -45634"/>
            </a:avLst>
          </a:prstGeom>
          <a:solidFill>
            <a:srgbClr val="00CC66">
              <a:alpha val="46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zh-CN" altLang="en-US" sz="2400" b="1" i="0" u="none" strike="noStrike" cap="none" normalizeH="0" baseline="0" dirty="0" smtClean="0">
                <a:ln>
                  <a:noFill/>
                </a:ln>
                <a:solidFill>
                  <a:schemeClr val="tx2"/>
                </a:solidFill>
                <a:effectLst/>
                <a:latin typeface="Tahoma" pitchFamily="34" charset="0"/>
                <a:ea typeface="宋体" pitchFamily="2" charset="-122"/>
              </a:rPr>
              <a:t>双工开关，实现起来简单，成本低廉</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43000" y="304800"/>
            <a:ext cx="7793038" cy="1462088"/>
          </a:xfrm>
        </p:spPr>
        <p:txBody>
          <a:bodyPr/>
          <a:lstStyle/>
          <a:p>
            <a:pPr>
              <a:defRPr/>
            </a:pPr>
            <a:r>
              <a:rPr lang="en-US" altLang="zh-CN" sz="4000" b="1" dirty="0" smtClean="0">
                <a:effectLst>
                  <a:outerShdw blurRad="38100" dist="38100" dir="2700000" algn="tl">
                    <a:srgbClr val="000000">
                      <a:alpha val="43137"/>
                    </a:srgbClr>
                  </a:outerShdw>
                </a:effectLst>
                <a:latin typeface="Times New Roman" pitchFamily="18" charset="0"/>
                <a:cs typeface="Times New Roman" pitchFamily="18" charset="0"/>
              </a:rPr>
              <a:t>TDD</a:t>
            </a:r>
            <a:r>
              <a:rPr lang="zh-CN" altLang="en-US" sz="4000" b="1" dirty="0" smtClean="0">
                <a:effectLst>
                  <a:outerShdw blurRad="38100" dist="38100" dir="2700000" algn="tl">
                    <a:srgbClr val="000000">
                      <a:alpha val="43137"/>
                    </a:srgbClr>
                  </a:outerShdw>
                </a:effectLst>
                <a:latin typeface="Times New Roman" pitchFamily="18" charset="0"/>
                <a:cs typeface="Times New Roman" pitchFamily="18" charset="0"/>
              </a:rPr>
              <a:t>中的往返时延</a:t>
            </a:r>
            <a:endParaRPr lang="zh-CN" altLang="en-US" sz="4000" b="1"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0659" name="Picture 5"/>
          <p:cNvPicPr>
            <a:picLocks noChangeAspect="1" noChangeArrowheads="1"/>
          </p:cNvPicPr>
          <p:nvPr/>
        </p:nvPicPr>
        <p:blipFill>
          <a:blip r:embed="rId3" cstate="print"/>
          <a:srcRect/>
          <a:stretch>
            <a:fillRect/>
          </a:stretch>
        </p:blipFill>
        <p:spPr bwMode="auto">
          <a:xfrm>
            <a:off x="304800" y="2133600"/>
            <a:ext cx="8580438" cy="4433888"/>
          </a:xfrm>
          <a:prstGeom prst="rect">
            <a:avLst/>
          </a:prstGeom>
          <a:noFill/>
          <a:ln w="9525">
            <a:noFill/>
            <a:miter lim="800000"/>
            <a:headEnd/>
            <a:tailEnd/>
          </a:ln>
        </p:spPr>
      </p:pic>
      <p:sp>
        <p:nvSpPr>
          <p:cNvPr id="5" name="TextBox 4"/>
          <p:cNvSpPr txBox="1"/>
          <p:nvPr/>
        </p:nvSpPr>
        <p:spPr>
          <a:xfrm>
            <a:off x="457200" y="2057400"/>
            <a:ext cx="5105400" cy="1015663"/>
          </a:xfrm>
          <a:prstGeom prst="rect">
            <a:avLst/>
          </a:prstGeom>
          <a:noFill/>
        </p:spPr>
        <p:txBody>
          <a:bodyPr wrap="square" rtlCol="0">
            <a:spAutoFit/>
          </a:bodyPr>
          <a:lstStyle/>
          <a:p>
            <a:pPr algn="l"/>
            <a:r>
              <a:rPr lang="zh-CN" altLang="en-US" sz="2000" dirty="0" smtClean="0">
                <a:latin typeface="Times New Roman" pitchFamily="18" charset="0"/>
                <a:cs typeface="Times New Roman" pitchFamily="18" charset="0"/>
              </a:rPr>
              <a:t>例如，</a:t>
            </a:r>
            <a:r>
              <a:rPr lang="en-US" altLang="zh-CN" sz="2000" dirty="0" smtClean="0">
                <a:latin typeface="Times New Roman" pitchFamily="18" charset="0"/>
                <a:cs typeface="Times New Roman" pitchFamily="18" charset="0"/>
              </a:rPr>
              <a:t>TD-SCDMA</a:t>
            </a:r>
            <a:r>
              <a:rPr lang="zh-CN" altLang="en-US" sz="2000" dirty="0" smtClean="0">
                <a:latin typeface="Times New Roman" pitchFamily="18" charset="0"/>
                <a:cs typeface="Times New Roman" pitchFamily="18" charset="0"/>
              </a:rPr>
              <a:t>上、下行时隙之间的保护间隔（</a:t>
            </a:r>
            <a:r>
              <a:rPr lang="en-US" altLang="zh-CN" sz="2000" dirty="0" smtClean="0">
                <a:latin typeface="Times New Roman" pitchFamily="18" charset="0"/>
                <a:cs typeface="Times New Roman" pitchFamily="18" charset="0"/>
              </a:rPr>
              <a:t>Guard  Period</a:t>
            </a:r>
            <a:r>
              <a:rPr lang="zh-CN" altLang="en-US" sz="2000" dirty="0" smtClean="0">
                <a:latin typeface="Times New Roman" pitchFamily="18" charset="0"/>
                <a:cs typeface="Times New Roman" pitchFamily="18" charset="0"/>
              </a:rPr>
              <a:t>）为</a:t>
            </a:r>
            <a:r>
              <a:rPr lang="en-US" altLang="zh-CN" sz="2000" dirty="0" smtClean="0">
                <a:solidFill>
                  <a:srgbClr val="FF0000"/>
                </a:solidFill>
                <a:latin typeface="Times New Roman" pitchFamily="18" charset="0"/>
                <a:cs typeface="Times New Roman" pitchFamily="18" charset="0"/>
              </a:rPr>
              <a:t>75</a:t>
            </a:r>
            <a:r>
              <a:rPr lang="el-GR" altLang="zh-CN" sz="2000" dirty="0" smtClean="0">
                <a:solidFill>
                  <a:srgbClr val="FF0000"/>
                </a:solidFill>
                <a:latin typeface="Times New Roman" pitchFamily="18" charset="0"/>
                <a:cs typeface="Times New Roman" pitchFamily="18" charset="0"/>
              </a:rPr>
              <a:t>μ</a:t>
            </a:r>
            <a:r>
              <a:rPr lang="en-US" altLang="zh-CN" sz="2000" dirty="0" smtClean="0">
                <a:solidFill>
                  <a:srgbClr val="FF0000"/>
                </a:solidFill>
                <a:latin typeface="Times New Roman" pitchFamily="18" charset="0"/>
                <a:cs typeface="Times New Roman" pitchFamily="18" charset="0"/>
              </a:rPr>
              <a:t>s</a:t>
            </a:r>
            <a:r>
              <a:rPr lang="zh-CN" altLang="en-US" sz="2000" dirty="0" smtClean="0">
                <a:latin typeface="Times New Roman" pitchFamily="18" charset="0"/>
                <a:cs typeface="Times New Roman" pitchFamily="18" charset="0"/>
              </a:rPr>
              <a:t>，小区半径最大为</a:t>
            </a:r>
            <a:r>
              <a:rPr lang="en-US" altLang="zh-CN" sz="2000" dirty="0" smtClean="0">
                <a:solidFill>
                  <a:srgbClr val="FF0000"/>
                </a:solidFill>
                <a:latin typeface="Times New Roman" pitchFamily="18" charset="0"/>
                <a:cs typeface="Times New Roman" pitchFamily="18" charset="0"/>
              </a:rPr>
              <a:t>37.5</a:t>
            </a:r>
            <a:r>
              <a:rPr lang="el-GR" altLang="zh-CN" sz="2000" dirty="0" smtClean="0">
                <a:solidFill>
                  <a:srgbClr val="FF0000"/>
                </a:solidFill>
                <a:latin typeface="Times New Roman" pitchFamily="18" charset="0"/>
                <a:cs typeface="Times New Roman" pitchFamily="18" charset="0"/>
              </a:rPr>
              <a:t> μ</a:t>
            </a:r>
            <a:r>
              <a:rPr lang="en-US" altLang="zh-CN" sz="2000" dirty="0" smtClean="0">
                <a:solidFill>
                  <a:srgbClr val="FF0000"/>
                </a:solidFill>
                <a:latin typeface="Times New Roman" pitchFamily="18" charset="0"/>
                <a:cs typeface="Times New Roman" pitchFamily="18" charset="0"/>
              </a:rPr>
              <a:t>s ∙c=11.25km</a:t>
            </a:r>
            <a:r>
              <a:rPr lang="zh-CN" altLang="en-US" sz="2000" dirty="0" smtClean="0">
                <a:latin typeface="Times New Roman" pitchFamily="18" charset="0"/>
                <a:cs typeface="Times New Roman" pitchFamily="18" charset="0"/>
              </a:rPr>
              <a:t>。</a:t>
            </a:r>
            <a:endParaRPr lang="zh-CN" alt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endParaRPr lang="zh-CN" altLang="en-US" smtClean="0"/>
          </a:p>
        </p:txBody>
      </p:sp>
      <p:sp>
        <p:nvSpPr>
          <p:cNvPr id="71683" name="Rectangle 3"/>
          <p:cNvSpPr>
            <a:spLocks noGrp="1" noChangeArrowheads="1"/>
          </p:cNvSpPr>
          <p:nvPr>
            <p:ph type="body" idx="1"/>
          </p:nvPr>
        </p:nvSpPr>
        <p:spPr>
          <a:xfrm>
            <a:off x="762000" y="2133600"/>
            <a:ext cx="7696200" cy="4114800"/>
          </a:xfrm>
        </p:spPr>
        <p:txBody>
          <a:bodyPr/>
          <a:lstStyle/>
          <a:p>
            <a:r>
              <a:rPr lang="en-US" altLang="zh-CN" sz="2800" b="1" dirty="0" smtClean="0">
                <a:latin typeface="Times New Roman" pitchFamily="18" charset="0"/>
              </a:rPr>
              <a:t>TDD</a:t>
            </a:r>
            <a:r>
              <a:rPr lang="zh-CN" altLang="en-US" sz="2800" b="1" dirty="0" smtClean="0">
                <a:latin typeface="Times New Roman" pitchFamily="18" charset="0"/>
              </a:rPr>
              <a:t>是</a:t>
            </a:r>
            <a:r>
              <a:rPr lang="en-US" altLang="zh-CN" sz="2800" b="1" dirty="0" smtClean="0">
                <a:latin typeface="Times New Roman" pitchFamily="18" charset="0"/>
              </a:rPr>
              <a:t>2G</a:t>
            </a:r>
            <a:r>
              <a:rPr lang="zh-CN" altLang="en-US" sz="2800" b="1" dirty="0" smtClean="0">
                <a:latin typeface="Times New Roman" pitchFamily="18" charset="0"/>
              </a:rPr>
              <a:t>以后的数字系统中才出现的双工方</a:t>
            </a:r>
          </a:p>
          <a:p>
            <a:pPr>
              <a:buFont typeface="Wingdings" pitchFamily="2" charset="2"/>
              <a:buNone/>
            </a:pPr>
            <a:r>
              <a:rPr lang="zh-CN" altLang="en-US" sz="2800" b="1" dirty="0" smtClean="0">
                <a:latin typeface="Times New Roman" pitchFamily="18" charset="0"/>
              </a:rPr>
              <a:t>式。由于存在上述 “往返时延”问题，</a:t>
            </a:r>
            <a:r>
              <a:rPr lang="en-US" altLang="zh-CN" sz="2800" b="1" dirty="0" smtClean="0">
                <a:latin typeface="Times New Roman" pitchFamily="18" charset="0"/>
              </a:rPr>
              <a:t>TDD</a:t>
            </a:r>
            <a:r>
              <a:rPr lang="zh-CN" altLang="en-US" sz="2800" b="1" dirty="0" smtClean="0">
                <a:latin typeface="Times New Roman" pitchFamily="18" charset="0"/>
              </a:rPr>
              <a:t>系</a:t>
            </a:r>
            <a:endParaRPr lang="en-US" altLang="zh-CN" sz="2800" b="1" dirty="0" smtClean="0">
              <a:latin typeface="Times New Roman" pitchFamily="18" charset="0"/>
            </a:endParaRPr>
          </a:p>
          <a:p>
            <a:pPr>
              <a:buFont typeface="Wingdings" pitchFamily="2" charset="2"/>
              <a:buNone/>
            </a:pPr>
            <a:r>
              <a:rPr lang="zh-CN" altLang="en-US" sz="2800" b="1" dirty="0" smtClean="0">
                <a:latin typeface="Times New Roman" pitchFamily="18" charset="0"/>
              </a:rPr>
              <a:t>统的覆盖距离受到了限制，早期主要用于短距离</a:t>
            </a:r>
            <a:endParaRPr lang="en-US" altLang="zh-CN" sz="2800" b="1" dirty="0" smtClean="0">
              <a:latin typeface="Times New Roman" pitchFamily="18" charset="0"/>
            </a:endParaRPr>
          </a:p>
          <a:p>
            <a:pPr>
              <a:buFont typeface="Wingdings" pitchFamily="2" charset="2"/>
              <a:buNone/>
            </a:pPr>
            <a:r>
              <a:rPr lang="zh-CN" altLang="en-US" sz="2800" b="1" dirty="0" smtClean="0">
                <a:latin typeface="Times New Roman" pitchFamily="18" charset="0"/>
              </a:rPr>
              <a:t>覆盖的数字无绳系统。</a:t>
            </a:r>
          </a:p>
          <a:p>
            <a:r>
              <a:rPr lang="zh-CN" altLang="en-US" sz="2800" b="1" dirty="0" smtClean="0">
                <a:latin typeface="Times New Roman" pitchFamily="18" charset="0"/>
              </a:rPr>
              <a:t>鉴于目前</a:t>
            </a:r>
            <a:r>
              <a:rPr lang="en-US" altLang="zh-CN" sz="2800" b="1" dirty="0" smtClean="0">
                <a:latin typeface="Times New Roman" pitchFamily="18" charset="0"/>
              </a:rPr>
              <a:t>TDD</a:t>
            </a:r>
            <a:r>
              <a:rPr lang="zh-CN" altLang="en-US" sz="2800" b="1" dirty="0" smtClean="0">
                <a:latin typeface="Times New Roman" pitchFamily="18" charset="0"/>
              </a:rPr>
              <a:t>系统实现的技术水平，它对高</a:t>
            </a:r>
          </a:p>
          <a:p>
            <a:pPr>
              <a:buFont typeface="Wingdings" pitchFamily="2" charset="2"/>
              <a:buNone/>
            </a:pPr>
            <a:r>
              <a:rPr lang="zh-CN" altLang="en-US" sz="2800" b="1" dirty="0" smtClean="0">
                <a:latin typeface="Times New Roman" pitchFamily="18" charset="0"/>
              </a:rPr>
              <a:t>速移动的支持还不够好。</a:t>
            </a:r>
            <a:r>
              <a:rPr lang="en-US" altLang="zh-CN" sz="2800" b="1" dirty="0" smtClean="0">
                <a:latin typeface="Times New Roman" pitchFamily="18" charset="0"/>
              </a:rPr>
              <a:t>ITU</a:t>
            </a:r>
            <a:r>
              <a:rPr lang="zh-CN" altLang="en-US" sz="2800" b="1" dirty="0" smtClean="0">
                <a:latin typeface="Times New Roman" pitchFamily="18" charset="0"/>
              </a:rPr>
              <a:t>要求</a:t>
            </a:r>
            <a:r>
              <a:rPr lang="en-US" altLang="zh-CN" sz="2800" b="1" dirty="0" smtClean="0">
                <a:latin typeface="Times New Roman" pitchFamily="18" charset="0"/>
              </a:rPr>
              <a:t>TDD</a:t>
            </a:r>
            <a:r>
              <a:rPr lang="zh-CN" altLang="en-US" sz="2800" b="1" dirty="0" smtClean="0">
                <a:latin typeface="Times New Roman" pitchFamily="18" charset="0"/>
              </a:rPr>
              <a:t>系统支持</a:t>
            </a:r>
            <a:endParaRPr lang="en-US" altLang="zh-CN" sz="2800" b="1" dirty="0" smtClean="0">
              <a:latin typeface="Times New Roman" pitchFamily="18" charset="0"/>
            </a:endParaRPr>
          </a:p>
          <a:p>
            <a:pPr>
              <a:buFont typeface="Wingdings" pitchFamily="2" charset="2"/>
              <a:buNone/>
            </a:pPr>
            <a:r>
              <a:rPr lang="zh-CN" altLang="en-US" sz="2800" b="1" dirty="0" smtClean="0">
                <a:latin typeface="Times New Roman" pitchFamily="18" charset="0"/>
              </a:rPr>
              <a:t>的移动速度达到</a:t>
            </a:r>
            <a:r>
              <a:rPr lang="en-US" altLang="zh-CN" sz="2800" b="1" dirty="0" smtClean="0">
                <a:latin typeface="Times New Roman" pitchFamily="18" charset="0"/>
              </a:rPr>
              <a:t>120km/h</a:t>
            </a:r>
            <a:r>
              <a:rPr lang="zh-CN" altLang="en-US" sz="2800" b="1" dirty="0" smtClean="0">
                <a:latin typeface="Times New Roman" pitchFamily="18" charset="0"/>
              </a:rPr>
              <a:t>，要求</a:t>
            </a:r>
            <a:r>
              <a:rPr lang="en-US" altLang="zh-CN" sz="2800" b="1" dirty="0" smtClean="0">
                <a:latin typeface="Times New Roman" pitchFamily="18" charset="0"/>
              </a:rPr>
              <a:t>FDD</a:t>
            </a:r>
            <a:r>
              <a:rPr lang="zh-CN" altLang="en-US" sz="2800" b="1" dirty="0" smtClean="0">
                <a:latin typeface="Times New Roman" pitchFamily="18" charset="0"/>
              </a:rPr>
              <a:t>系统支持的</a:t>
            </a:r>
            <a:endParaRPr lang="en-US" altLang="zh-CN" sz="2800" b="1" dirty="0" smtClean="0">
              <a:latin typeface="Times New Roman" pitchFamily="18" charset="0"/>
            </a:endParaRPr>
          </a:p>
          <a:p>
            <a:pPr>
              <a:buFont typeface="Wingdings" pitchFamily="2" charset="2"/>
              <a:buNone/>
            </a:pPr>
            <a:r>
              <a:rPr lang="zh-CN" altLang="en-US" sz="2800" b="1" dirty="0" smtClean="0">
                <a:latin typeface="Times New Roman" pitchFamily="18" charset="0"/>
              </a:rPr>
              <a:t>移动速度达到</a:t>
            </a:r>
            <a:r>
              <a:rPr lang="en-US" altLang="zh-CN" sz="2800" b="1" dirty="0" smtClean="0">
                <a:latin typeface="Times New Roman" pitchFamily="18" charset="0"/>
              </a:rPr>
              <a:t>500km/h</a:t>
            </a:r>
            <a:r>
              <a:rPr lang="zh-CN" altLang="en-US" sz="2800" b="1" dirty="0" smtClean="0">
                <a:latin typeface="Times New Roman" pitchFamily="18" charset="0"/>
              </a:rPr>
              <a:t>。</a:t>
            </a:r>
            <a:r>
              <a:rPr lang="en-US" altLang="zh-CN" sz="2800" dirty="0" smtClean="0">
                <a:latin typeface="Times New Roman" pitchFamily="18" charset="0"/>
              </a:rPr>
              <a:t> </a:t>
            </a:r>
            <a:endParaRPr lang="en-US" altLang="zh-CN" sz="2800"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endParaRPr lang="zh-CN" altLang="en-US" smtClean="0"/>
          </a:p>
        </p:txBody>
      </p:sp>
      <p:sp>
        <p:nvSpPr>
          <p:cNvPr id="275459" name="Rectangle 3"/>
          <p:cNvSpPr>
            <a:spLocks noGrp="1" noChangeArrowheads="1"/>
          </p:cNvSpPr>
          <p:nvPr>
            <p:ph type="body" idx="1"/>
          </p:nvPr>
        </p:nvSpPr>
        <p:spPr>
          <a:xfrm>
            <a:off x="838200" y="1981200"/>
            <a:ext cx="7772400" cy="4572000"/>
          </a:xfrm>
        </p:spPr>
        <p:txBody>
          <a:bodyPr/>
          <a:lstStyle/>
          <a:p>
            <a:pPr>
              <a:defRPr/>
            </a:pPr>
            <a:r>
              <a:rPr lang="zh-CN" altLang="en-US" sz="2800" b="1" dirty="0" smtClean="0">
                <a:latin typeface="Times New Roman" pitchFamily="18" charset="0"/>
              </a:rPr>
              <a:t>在</a:t>
            </a:r>
            <a:r>
              <a:rPr lang="en-US" altLang="zh-CN" sz="2800" b="1" dirty="0" smtClean="0">
                <a:latin typeface="Times New Roman" pitchFamily="18" charset="0"/>
              </a:rPr>
              <a:t>3G</a:t>
            </a:r>
            <a:r>
              <a:rPr lang="zh-CN" altLang="en-US" sz="2800" b="1" dirty="0" smtClean="0">
                <a:latin typeface="Times New Roman" pitchFamily="18" charset="0"/>
              </a:rPr>
              <a:t>蜂窝系统（都是码分多址，即</a:t>
            </a:r>
            <a:r>
              <a:rPr lang="en-US" altLang="zh-CN" sz="2800" b="1" dirty="0" smtClean="0">
                <a:latin typeface="Times New Roman" pitchFamily="18" charset="0"/>
              </a:rPr>
              <a:t>CDMA</a:t>
            </a:r>
            <a:r>
              <a:rPr lang="zh-CN" altLang="en-US" sz="2800" b="1" dirty="0" smtClean="0">
                <a:latin typeface="Times New Roman" pitchFamily="18" charset="0"/>
              </a:rPr>
              <a:t>系</a:t>
            </a:r>
          </a:p>
          <a:p>
            <a:pPr>
              <a:buFont typeface="Wingdings" pitchFamily="2" charset="2"/>
              <a:buNone/>
              <a:defRPr/>
            </a:pPr>
            <a:r>
              <a:rPr lang="zh-CN" altLang="en-US" sz="2800" b="1" dirty="0" smtClean="0">
                <a:latin typeface="Times New Roman" pitchFamily="18" charset="0"/>
              </a:rPr>
              <a:t>统！）中，曾经有一种观点，即</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采用</a:t>
            </a: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rPr>
              <a:t>TDD</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系统作</a:t>
            </a:r>
          </a:p>
          <a:p>
            <a:pPr>
              <a:buFont typeface="Wingdings" pitchFamily="2" charset="2"/>
              <a:buNone/>
              <a:defRPr/>
            </a:pP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为</a:t>
            </a: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rPr>
              <a:t>FDD</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系统的补充和扩展</a:t>
            </a:r>
            <a:r>
              <a:rPr lang="zh-CN" altLang="en-US" sz="2800" b="1" dirty="0" smtClean="0">
                <a:latin typeface="Times New Roman" pitchFamily="18" charset="0"/>
              </a:rPr>
              <a:t>。也就是说，在分层蜂</a:t>
            </a:r>
          </a:p>
          <a:p>
            <a:pPr>
              <a:buFont typeface="Wingdings" pitchFamily="2" charset="2"/>
              <a:buNone/>
              <a:defRPr/>
            </a:pPr>
            <a:r>
              <a:rPr lang="zh-CN" altLang="en-US" sz="2800" b="1" dirty="0" smtClean="0">
                <a:latin typeface="Times New Roman" pitchFamily="18" charset="0"/>
              </a:rPr>
              <a:t>窝结构（</a:t>
            </a:r>
            <a:r>
              <a:rPr lang="en-US" altLang="zh-CN" sz="2800" b="1" dirty="0" smtClean="0">
                <a:latin typeface="Times New Roman" pitchFamily="18" charset="0"/>
              </a:rPr>
              <a:t>HCS</a:t>
            </a:r>
            <a:r>
              <a:rPr lang="zh-CN" altLang="en-US" sz="2800" b="1" dirty="0" smtClean="0">
                <a:latin typeface="Times New Roman" pitchFamily="18" charset="0"/>
              </a:rPr>
              <a:t>）的应用中，</a:t>
            </a:r>
            <a:r>
              <a:rPr lang="en-US" altLang="zh-CN" sz="2800" b="1" dirty="0" smtClean="0">
                <a:latin typeface="Times New Roman" pitchFamily="18" charset="0"/>
              </a:rPr>
              <a:t>FDD</a:t>
            </a:r>
            <a:r>
              <a:rPr lang="zh-CN" altLang="en-US" sz="2800" b="1" dirty="0" smtClean="0">
                <a:latin typeface="Times New Roman" pitchFamily="18" charset="0"/>
              </a:rPr>
              <a:t>将应用于大的蜂</a:t>
            </a:r>
          </a:p>
          <a:p>
            <a:pPr>
              <a:buFont typeface="Wingdings" pitchFamily="2" charset="2"/>
              <a:buNone/>
              <a:defRPr/>
            </a:pPr>
            <a:r>
              <a:rPr lang="zh-CN" altLang="en-US" sz="2800" b="1" dirty="0" smtClean="0">
                <a:latin typeface="Times New Roman" pitchFamily="18" charset="0"/>
              </a:rPr>
              <a:t>窝中，主要解决覆盖问题，应用于对称的话音业</a:t>
            </a:r>
          </a:p>
          <a:p>
            <a:pPr>
              <a:buFont typeface="Wingdings" pitchFamily="2" charset="2"/>
              <a:buNone/>
              <a:defRPr/>
            </a:pPr>
            <a:r>
              <a:rPr lang="zh-CN" altLang="en-US" sz="2800" b="1" dirty="0" smtClean="0">
                <a:latin typeface="Times New Roman" pitchFamily="18" charset="0"/>
              </a:rPr>
              <a:t>务和移动速度高的用户；</a:t>
            </a:r>
            <a:r>
              <a:rPr lang="en-US" altLang="zh-CN" sz="2800" b="1" dirty="0" smtClean="0">
                <a:latin typeface="Times New Roman" pitchFamily="18" charset="0"/>
              </a:rPr>
              <a:t>TDD</a:t>
            </a:r>
            <a:r>
              <a:rPr lang="zh-CN" altLang="en-US" sz="2800" b="1" dirty="0" smtClean="0">
                <a:latin typeface="Times New Roman" pitchFamily="18" charset="0"/>
              </a:rPr>
              <a:t>将应用于小的蜂窝</a:t>
            </a:r>
          </a:p>
          <a:p>
            <a:pPr>
              <a:buFont typeface="Wingdings" pitchFamily="2" charset="2"/>
              <a:buNone/>
              <a:defRPr/>
            </a:pPr>
            <a:r>
              <a:rPr lang="zh-CN" altLang="en-US" sz="2800" b="1" dirty="0" smtClean="0">
                <a:latin typeface="Times New Roman" pitchFamily="18" charset="0"/>
              </a:rPr>
              <a:t>中，主要解决容量的问题，应用于不对称的数据</a:t>
            </a:r>
          </a:p>
          <a:p>
            <a:pPr>
              <a:buFont typeface="Wingdings" pitchFamily="2" charset="2"/>
              <a:buNone/>
              <a:defRPr/>
            </a:pPr>
            <a:r>
              <a:rPr lang="zh-CN" altLang="en-US" sz="2800" b="1" dirty="0" smtClean="0">
                <a:latin typeface="Times New Roman" pitchFamily="18" charset="0"/>
              </a:rPr>
              <a:t>业务和移动速度低的或室内用户。</a:t>
            </a:r>
            <a:endParaRPr lang="en-US" altLang="zh-CN" sz="2800" b="1" dirty="0" smtClean="0">
              <a:latin typeface="Times New Roman" pitchFamily="18" charset="0"/>
            </a:endParaRPr>
          </a:p>
          <a:p>
            <a:pPr>
              <a:buFont typeface="Wingdings" pitchFamily="2" charset="2"/>
              <a:buNone/>
              <a:defRPr/>
            </a:pPr>
            <a:r>
              <a:rPr lang="zh-CN" altLang="en-US" sz="2800" b="1" dirty="0" smtClean="0">
                <a:latin typeface="Times New Roman" pitchFamily="18" charset="0"/>
              </a:rPr>
              <a:t>注：</a:t>
            </a:r>
            <a:r>
              <a:rPr lang="en-US" altLang="zh-CN" sz="2800" b="1" dirty="0" smtClean="0">
                <a:latin typeface="Times New Roman" pitchFamily="18" charset="0"/>
              </a:rPr>
              <a:t>HCS</a:t>
            </a:r>
            <a:r>
              <a:rPr lang="zh-CN" altLang="en-US" sz="2800" b="1" dirty="0" smtClean="0">
                <a:latin typeface="Times New Roman" pitchFamily="18" charset="0"/>
              </a:rPr>
              <a:t>：</a:t>
            </a:r>
            <a:r>
              <a:rPr lang="en-US" altLang="zh-CN" sz="2800" b="1" dirty="0" smtClean="0">
                <a:latin typeface="Times New Roman" pitchFamily="18" charset="0"/>
                <a:cs typeface="Times New Roman" pitchFamily="18" charset="0"/>
              </a:rPr>
              <a:t>Hierarchical Cell Structure</a:t>
            </a:r>
            <a:r>
              <a:rPr lang="zh-CN" altLang="en-US" sz="2800" b="1" dirty="0" smtClean="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endParaRPr lang="zh-CN" altLang="en-US" smtClean="0"/>
          </a:p>
        </p:txBody>
      </p:sp>
      <p:sp>
        <p:nvSpPr>
          <p:cNvPr id="73731" name="Rectangle 3"/>
          <p:cNvSpPr>
            <a:spLocks noGrp="1" noChangeArrowheads="1"/>
          </p:cNvSpPr>
          <p:nvPr>
            <p:ph type="body" idx="1"/>
          </p:nvPr>
        </p:nvSpPr>
        <p:spPr>
          <a:xfrm>
            <a:off x="838200" y="2057400"/>
            <a:ext cx="7772400" cy="4114800"/>
          </a:xfrm>
        </p:spPr>
        <p:txBody>
          <a:bodyPr/>
          <a:lstStyle/>
          <a:p>
            <a:r>
              <a:rPr lang="en-US" altLang="zh-CN" sz="2800" b="1" dirty="0" smtClean="0">
                <a:latin typeface="Times New Roman" pitchFamily="18" charset="0"/>
              </a:rPr>
              <a:t>TDD</a:t>
            </a:r>
            <a:r>
              <a:rPr lang="zh-CN" altLang="en-US" sz="2800" b="1" dirty="0" smtClean="0">
                <a:latin typeface="Times New Roman" pitchFamily="18" charset="0"/>
              </a:rPr>
              <a:t>的优点</a:t>
            </a:r>
          </a:p>
          <a:p>
            <a:pPr>
              <a:buFont typeface="Wingdings" pitchFamily="2" charset="2"/>
              <a:buChar char="Ø"/>
            </a:pPr>
            <a:r>
              <a:rPr lang="zh-CN" altLang="en-US" sz="2800" b="1" dirty="0" smtClean="0">
                <a:latin typeface="Times New Roman" pitchFamily="18" charset="0"/>
              </a:rPr>
              <a:t>无需成对分配频谱；</a:t>
            </a:r>
          </a:p>
          <a:p>
            <a:pPr>
              <a:buFont typeface="Wingdings" pitchFamily="2" charset="2"/>
              <a:buChar char="Ø"/>
            </a:pPr>
            <a:r>
              <a:rPr lang="zh-CN" altLang="en-US" sz="2800" b="1" dirty="0" smtClean="0">
                <a:latin typeface="Times New Roman" pitchFamily="18" charset="0"/>
              </a:rPr>
              <a:t>适应非对称数据传输，上、下行链路时隙数目可变；</a:t>
            </a:r>
          </a:p>
          <a:p>
            <a:pPr>
              <a:buFont typeface="Wingdings" pitchFamily="2" charset="2"/>
              <a:buChar char="Ø"/>
            </a:pPr>
            <a:r>
              <a:rPr lang="zh-CN" altLang="en-US" sz="2800" b="1" dirty="0" smtClean="0">
                <a:latin typeface="Times New Roman" pitchFamily="18" charset="0"/>
              </a:rPr>
              <a:t>由于上、下行链路使用同一载频，所以信道特性具有互易性</a:t>
            </a:r>
            <a:r>
              <a:rPr lang="en-US" altLang="zh-CN" sz="2800" b="1" dirty="0" smtClean="0">
                <a:latin typeface="Times New Roman" pitchFamily="18" charset="0"/>
              </a:rPr>
              <a:t>——</a:t>
            </a:r>
            <a:r>
              <a:rPr lang="zh-CN" altLang="en-US" sz="2800" b="1" dirty="0" smtClean="0">
                <a:latin typeface="Times New Roman" pitchFamily="18" charset="0"/>
              </a:rPr>
              <a:t>上、下行链路的信道特性是一致的。</a:t>
            </a:r>
          </a:p>
          <a:p>
            <a:pPr>
              <a:buFont typeface="Wingdings" pitchFamily="2" charset="2"/>
              <a:buChar char="Ø"/>
            </a:pPr>
            <a:endParaRPr lang="zh-CN" altLang="en-US" sz="2800"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endParaRPr lang="zh-CN" altLang="en-US" smtClean="0"/>
          </a:p>
        </p:txBody>
      </p:sp>
      <p:sp>
        <p:nvSpPr>
          <p:cNvPr id="74755" name="Rectangle 3"/>
          <p:cNvSpPr>
            <a:spLocks noGrp="1" noChangeArrowheads="1"/>
          </p:cNvSpPr>
          <p:nvPr>
            <p:ph type="body" idx="1"/>
          </p:nvPr>
        </p:nvSpPr>
        <p:spPr>
          <a:xfrm>
            <a:off x="838200" y="2133600"/>
            <a:ext cx="7772400" cy="4114800"/>
          </a:xfrm>
        </p:spPr>
        <p:txBody>
          <a:bodyPr/>
          <a:lstStyle/>
          <a:p>
            <a:r>
              <a:rPr lang="en-US" altLang="zh-CN" sz="2800" b="1" smtClean="0">
                <a:latin typeface="Times New Roman" pitchFamily="18" charset="0"/>
              </a:rPr>
              <a:t>TDD</a:t>
            </a:r>
            <a:r>
              <a:rPr lang="zh-CN" altLang="en-US" sz="2800" b="1" smtClean="0">
                <a:latin typeface="Times New Roman" pitchFamily="18" charset="0"/>
              </a:rPr>
              <a:t>的缺点：</a:t>
            </a:r>
          </a:p>
          <a:p>
            <a:pPr>
              <a:buFont typeface="Wingdings" pitchFamily="2" charset="2"/>
              <a:buChar char="Ø"/>
            </a:pPr>
            <a:r>
              <a:rPr lang="zh-CN" altLang="en-US" sz="2800" b="1" smtClean="0">
                <a:latin typeface="Times New Roman" pitchFamily="18" charset="0"/>
              </a:rPr>
              <a:t>同步要求较高；</a:t>
            </a:r>
          </a:p>
          <a:p>
            <a:pPr>
              <a:buFont typeface="Wingdings" pitchFamily="2" charset="2"/>
              <a:buChar char="Ø"/>
            </a:pPr>
            <a:r>
              <a:rPr lang="zh-CN" altLang="en-US" sz="2800" b="1" smtClean="0">
                <a:latin typeface="Times New Roman" pitchFamily="18" charset="0"/>
              </a:rPr>
              <a:t>需要设置保护时间间隔，并因此限制了小区的覆盖范围；</a:t>
            </a:r>
          </a:p>
          <a:p>
            <a:pPr>
              <a:buFont typeface="Wingdings" pitchFamily="2" charset="2"/>
              <a:buChar char="Ø"/>
            </a:pPr>
            <a:r>
              <a:rPr lang="zh-CN" altLang="en-US" sz="2800" b="1" smtClean="0">
                <a:latin typeface="Times New Roman" pitchFamily="18" charset="0"/>
              </a:rPr>
              <a:t>干扰问题更为复杂（就</a:t>
            </a:r>
            <a:r>
              <a:rPr lang="en-US" altLang="zh-CN" sz="2800" b="1" smtClean="0">
                <a:latin typeface="Times New Roman" pitchFamily="18" charset="0"/>
              </a:rPr>
              <a:t>CDMA</a:t>
            </a:r>
            <a:r>
              <a:rPr lang="zh-CN" altLang="en-US" sz="2800" b="1" smtClean="0">
                <a:latin typeface="Times New Roman" pitchFamily="18" charset="0"/>
              </a:rPr>
              <a:t>系统而言）。</a:t>
            </a:r>
          </a:p>
          <a:p>
            <a:pPr>
              <a:buFont typeface="Wingdings" pitchFamily="2" charset="2"/>
              <a:buChar char="Ø"/>
            </a:pPr>
            <a:endParaRPr lang="zh-CN" altLang="en-US" sz="2800" b="1" smtClean="0">
              <a:latin typeface="Times New Roman" pitchFamily="18" charset="0"/>
            </a:endParaRPr>
          </a:p>
          <a:p>
            <a:pPr>
              <a:buFont typeface="Wingdings" pitchFamily="2" charset="2"/>
              <a:buChar char="Ø"/>
            </a:pPr>
            <a:endParaRPr lang="zh-CN" altLang="en-US" sz="2800" b="1" smtClean="0">
              <a:latin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zh-CN" sz="3600" b="1" dirty="0" smtClean="0">
                <a:latin typeface="Times New Roman" pitchFamily="18" charset="0"/>
              </a:rPr>
              <a:t>CDMA/TDD</a:t>
            </a:r>
            <a:r>
              <a:rPr lang="zh-CN" altLang="en-US" sz="3600" b="1" dirty="0" smtClean="0">
                <a:latin typeface="Times New Roman" pitchFamily="18" charset="0"/>
              </a:rPr>
              <a:t>系统中可能存在的干扰</a:t>
            </a:r>
          </a:p>
        </p:txBody>
      </p:sp>
      <p:pic>
        <p:nvPicPr>
          <p:cNvPr id="75779" name="Picture 4" descr="照片9——1 002(1)"/>
          <p:cNvPicPr>
            <a:picLocks noGrp="1" noChangeAspect="1" noChangeArrowheads="1"/>
          </p:cNvPicPr>
          <p:nvPr>
            <p:ph type="body" idx="1"/>
          </p:nvPr>
        </p:nvPicPr>
        <p:blipFill>
          <a:blip r:embed="rId2" cstate="print"/>
          <a:srcRect/>
          <a:stretch>
            <a:fillRect/>
          </a:stretch>
        </p:blipFill>
        <p:spPr>
          <a:xfrm>
            <a:off x="838200" y="1905000"/>
            <a:ext cx="7505700" cy="3352800"/>
          </a:xfrm>
        </p:spPr>
      </p:pic>
      <p:sp>
        <p:nvSpPr>
          <p:cNvPr id="274437" name="Text Box 5"/>
          <p:cNvSpPr txBox="1">
            <a:spLocks noChangeArrowheads="1"/>
          </p:cNvSpPr>
          <p:nvPr/>
        </p:nvSpPr>
        <p:spPr bwMode="auto">
          <a:xfrm>
            <a:off x="3505200" y="1981200"/>
            <a:ext cx="2209800" cy="366713"/>
          </a:xfrm>
          <a:prstGeom prst="rect">
            <a:avLst/>
          </a:prstGeom>
          <a:noFill/>
          <a:ln w="9525" algn="ctr">
            <a:noFill/>
            <a:miter lim="800000"/>
            <a:headEnd/>
            <a:tailEnd/>
          </a:ln>
          <a:effectLst/>
        </p:spPr>
        <p:txBody>
          <a:bodyPr>
            <a:spAutoFit/>
          </a:bodyPr>
          <a:lstStyle/>
          <a:p>
            <a:pPr>
              <a:defRPr/>
            </a:pPr>
            <a:r>
              <a:rPr lang="en-US" altLang="zh-CN" dirty="0">
                <a:solidFill>
                  <a:srgbClr val="FF0000"/>
                </a:solidFill>
                <a:effectLst>
                  <a:outerShdw blurRad="38100" dist="38100" dir="2700000" algn="tl">
                    <a:srgbClr val="C0C0C0"/>
                  </a:outerShdw>
                </a:effectLst>
                <a:latin typeface="Times New Roman" pitchFamily="18" charset="0"/>
              </a:rPr>
              <a:t>(5)</a:t>
            </a:r>
            <a:endParaRPr lang="zh-CN" altLang="en-US" dirty="0">
              <a:solidFill>
                <a:srgbClr val="FF0000"/>
              </a:solidFill>
              <a:effectLst>
                <a:outerShdw blurRad="38100" dist="38100" dir="2700000" algn="tl">
                  <a:srgbClr val="C0C0C0"/>
                </a:outerShdw>
              </a:effectLst>
              <a:latin typeface="Times New Roman" pitchFamily="18" charset="0"/>
            </a:endParaRPr>
          </a:p>
        </p:txBody>
      </p:sp>
      <p:sp>
        <p:nvSpPr>
          <p:cNvPr id="274438" name="Text Box 6"/>
          <p:cNvSpPr txBox="1">
            <a:spLocks noChangeArrowheads="1"/>
          </p:cNvSpPr>
          <p:nvPr/>
        </p:nvSpPr>
        <p:spPr bwMode="auto">
          <a:xfrm>
            <a:off x="3886200" y="3505200"/>
            <a:ext cx="1447800" cy="366713"/>
          </a:xfrm>
          <a:prstGeom prst="rect">
            <a:avLst/>
          </a:prstGeom>
          <a:noFill/>
          <a:ln w="9525" algn="ctr">
            <a:noFill/>
            <a:miter lim="800000"/>
            <a:headEnd/>
            <a:tailEnd/>
          </a:ln>
          <a:effectLst/>
        </p:spPr>
        <p:txBody>
          <a:bodyPr>
            <a:spAutoFit/>
          </a:bodyPr>
          <a:lstStyle/>
          <a:p>
            <a:pPr>
              <a:defRPr/>
            </a:pPr>
            <a:r>
              <a:rPr lang="en-US" altLang="zh-CN" dirty="0">
                <a:solidFill>
                  <a:srgbClr val="FF0000"/>
                </a:solidFill>
                <a:effectLst>
                  <a:outerShdw blurRad="38100" dist="38100" dir="2700000" algn="tl">
                    <a:srgbClr val="C0C0C0"/>
                  </a:outerShdw>
                </a:effectLst>
                <a:latin typeface="Times New Roman" pitchFamily="18" charset="0"/>
              </a:rPr>
              <a:t>(6)</a:t>
            </a:r>
            <a:endParaRPr lang="zh-CN" altLang="en-US" dirty="0">
              <a:solidFill>
                <a:srgbClr val="FF0000"/>
              </a:solidFill>
              <a:effectLst>
                <a:outerShdw blurRad="38100" dist="38100" dir="2700000" algn="tl">
                  <a:srgbClr val="C0C0C0"/>
                </a:outerShdw>
              </a:effectLst>
              <a:latin typeface="Times New Roman" pitchFamily="18" charset="0"/>
            </a:endParaRPr>
          </a:p>
        </p:txBody>
      </p:sp>
      <p:sp>
        <p:nvSpPr>
          <p:cNvPr id="274440" name="Text Box 8"/>
          <p:cNvSpPr txBox="1">
            <a:spLocks noChangeArrowheads="1"/>
          </p:cNvSpPr>
          <p:nvPr/>
        </p:nvSpPr>
        <p:spPr bwMode="auto">
          <a:xfrm>
            <a:off x="3962400" y="2667000"/>
            <a:ext cx="2209800" cy="366713"/>
          </a:xfrm>
          <a:prstGeom prst="rect">
            <a:avLst/>
          </a:prstGeom>
          <a:noFill/>
          <a:ln w="9525" algn="ctr">
            <a:noFill/>
            <a:miter lim="800000"/>
            <a:headEnd/>
            <a:tailEnd/>
          </a:ln>
          <a:effectLst/>
        </p:spPr>
        <p:txBody>
          <a:bodyPr>
            <a:spAutoFit/>
          </a:bodyPr>
          <a:lstStyle/>
          <a:p>
            <a:pPr>
              <a:defRPr/>
            </a:pPr>
            <a:r>
              <a:rPr lang="en-US" altLang="zh-CN" dirty="0">
                <a:solidFill>
                  <a:srgbClr val="0000CC"/>
                </a:solidFill>
                <a:effectLst>
                  <a:outerShdw blurRad="38100" dist="38100" dir="2700000" algn="tl">
                    <a:srgbClr val="C0C0C0"/>
                  </a:outerShdw>
                </a:effectLst>
                <a:latin typeface="Times New Roman" pitchFamily="18" charset="0"/>
              </a:rPr>
              <a:t>(3)</a:t>
            </a:r>
            <a:endParaRPr lang="zh-CN" altLang="en-US" dirty="0">
              <a:solidFill>
                <a:srgbClr val="0000CC"/>
              </a:solidFill>
              <a:effectLst>
                <a:outerShdw blurRad="38100" dist="38100" dir="2700000" algn="tl">
                  <a:srgbClr val="C0C0C0"/>
                </a:outerShdw>
              </a:effectLst>
              <a:latin typeface="Times New Roman" pitchFamily="18" charset="0"/>
            </a:endParaRPr>
          </a:p>
        </p:txBody>
      </p:sp>
      <p:sp>
        <p:nvSpPr>
          <p:cNvPr id="274441" name="Text Box 9"/>
          <p:cNvSpPr txBox="1">
            <a:spLocks noChangeArrowheads="1"/>
          </p:cNvSpPr>
          <p:nvPr/>
        </p:nvSpPr>
        <p:spPr bwMode="auto">
          <a:xfrm>
            <a:off x="2895600" y="2743200"/>
            <a:ext cx="1447800" cy="366713"/>
          </a:xfrm>
          <a:prstGeom prst="rect">
            <a:avLst/>
          </a:prstGeom>
          <a:noFill/>
          <a:ln w="9525" algn="ctr">
            <a:noFill/>
            <a:miter lim="800000"/>
            <a:headEnd/>
            <a:tailEnd/>
          </a:ln>
          <a:effectLst/>
        </p:spPr>
        <p:txBody>
          <a:bodyPr>
            <a:spAutoFit/>
          </a:bodyPr>
          <a:lstStyle/>
          <a:p>
            <a:pPr>
              <a:defRPr/>
            </a:pPr>
            <a:r>
              <a:rPr lang="en-US" altLang="zh-CN" dirty="0">
                <a:solidFill>
                  <a:schemeClr val="tx1"/>
                </a:solidFill>
                <a:effectLst>
                  <a:outerShdw blurRad="38100" dist="38100" dir="2700000" algn="tl">
                    <a:srgbClr val="C0C0C0"/>
                  </a:outerShdw>
                </a:effectLst>
                <a:latin typeface="Times New Roman" pitchFamily="18" charset="0"/>
              </a:rPr>
              <a:t>(1)</a:t>
            </a:r>
            <a:endParaRPr lang="zh-CN" altLang="en-US" dirty="0">
              <a:solidFill>
                <a:schemeClr val="tx1"/>
              </a:solidFill>
              <a:effectLst>
                <a:outerShdw blurRad="38100" dist="38100" dir="2700000" algn="tl">
                  <a:srgbClr val="C0C0C0"/>
                </a:outerShdw>
              </a:effectLst>
              <a:latin typeface="Times New Roman" pitchFamily="18" charset="0"/>
            </a:endParaRPr>
          </a:p>
        </p:txBody>
      </p:sp>
      <p:sp>
        <p:nvSpPr>
          <p:cNvPr id="274442" name="Text Box 10"/>
          <p:cNvSpPr txBox="1">
            <a:spLocks noChangeArrowheads="1"/>
          </p:cNvSpPr>
          <p:nvPr/>
        </p:nvSpPr>
        <p:spPr bwMode="auto">
          <a:xfrm>
            <a:off x="3429000" y="3429000"/>
            <a:ext cx="1447800" cy="366713"/>
          </a:xfrm>
          <a:prstGeom prst="rect">
            <a:avLst/>
          </a:prstGeom>
          <a:noFill/>
          <a:ln w="9525" algn="ctr">
            <a:noFill/>
            <a:miter lim="800000"/>
            <a:headEnd/>
            <a:tailEnd/>
          </a:ln>
          <a:effectLst/>
        </p:spPr>
        <p:txBody>
          <a:bodyPr>
            <a:spAutoFit/>
          </a:bodyPr>
          <a:lstStyle/>
          <a:p>
            <a:pPr>
              <a:defRPr/>
            </a:pPr>
            <a:r>
              <a:rPr lang="en-US" altLang="zh-CN" dirty="0">
                <a:solidFill>
                  <a:srgbClr val="2323CD"/>
                </a:solidFill>
                <a:effectLst>
                  <a:outerShdw blurRad="38100" dist="38100" dir="2700000" algn="tl">
                    <a:srgbClr val="C0C0C0"/>
                  </a:outerShdw>
                </a:effectLst>
                <a:latin typeface="Times New Roman" pitchFamily="18" charset="0"/>
              </a:rPr>
              <a:t>(4)</a:t>
            </a:r>
            <a:endParaRPr lang="zh-CN" altLang="en-US" dirty="0">
              <a:solidFill>
                <a:srgbClr val="2323CD"/>
              </a:solidFill>
              <a:effectLst>
                <a:outerShdw blurRad="38100" dist="38100" dir="2700000" algn="tl">
                  <a:srgbClr val="C0C0C0"/>
                </a:outerShdw>
              </a:effectLst>
              <a:latin typeface="Times New Roman" pitchFamily="18" charset="0"/>
            </a:endParaRPr>
          </a:p>
        </p:txBody>
      </p:sp>
      <p:sp>
        <p:nvSpPr>
          <p:cNvPr id="274443" name="Text Box 11"/>
          <p:cNvSpPr txBox="1">
            <a:spLocks noChangeArrowheads="1"/>
          </p:cNvSpPr>
          <p:nvPr/>
        </p:nvSpPr>
        <p:spPr bwMode="auto">
          <a:xfrm>
            <a:off x="4724400" y="3581400"/>
            <a:ext cx="1447800" cy="366713"/>
          </a:xfrm>
          <a:prstGeom prst="rect">
            <a:avLst/>
          </a:prstGeom>
          <a:noFill/>
          <a:ln w="9525" algn="ctr">
            <a:noFill/>
            <a:miter lim="800000"/>
            <a:headEnd/>
            <a:tailEnd/>
          </a:ln>
          <a:effectLst/>
        </p:spPr>
        <p:txBody>
          <a:bodyPr>
            <a:spAutoFit/>
          </a:bodyPr>
          <a:lstStyle/>
          <a:p>
            <a:pPr>
              <a:defRPr/>
            </a:pPr>
            <a:r>
              <a:rPr lang="en-US" altLang="zh-CN" dirty="0">
                <a:solidFill>
                  <a:schemeClr val="tx1"/>
                </a:solidFill>
                <a:effectLst>
                  <a:outerShdw blurRad="38100" dist="38100" dir="2700000" algn="tl">
                    <a:srgbClr val="C0C0C0"/>
                  </a:outerShdw>
                </a:effectLst>
                <a:latin typeface="Times New Roman" pitchFamily="18" charset="0"/>
              </a:rPr>
              <a:t>(2)</a:t>
            </a:r>
            <a:endParaRPr lang="zh-CN" altLang="en-US" dirty="0">
              <a:solidFill>
                <a:schemeClr val="tx1"/>
              </a:solidFill>
              <a:effectLst>
                <a:outerShdw blurRad="38100" dist="38100" dir="2700000" algn="tl">
                  <a:srgbClr val="C0C0C0"/>
                </a:outerShdw>
              </a:effectLst>
              <a:latin typeface="Times New Roman" pitchFamily="18" charset="0"/>
            </a:endParaRPr>
          </a:p>
        </p:txBody>
      </p:sp>
      <p:sp>
        <p:nvSpPr>
          <p:cNvPr id="274444" name="Text Box 12"/>
          <p:cNvSpPr txBox="1">
            <a:spLocks noChangeArrowheads="1"/>
          </p:cNvSpPr>
          <p:nvPr/>
        </p:nvSpPr>
        <p:spPr bwMode="auto">
          <a:xfrm>
            <a:off x="838200" y="5042118"/>
            <a:ext cx="8001000" cy="1815882"/>
          </a:xfrm>
          <a:prstGeom prst="rect">
            <a:avLst/>
          </a:prstGeom>
          <a:noFill/>
          <a:ln w="9525" algn="ctr">
            <a:noFill/>
            <a:miter lim="800000"/>
            <a:headEnd/>
            <a:tailEnd/>
          </a:ln>
          <a:effectLst/>
        </p:spPr>
        <p:txBody>
          <a:bodyPr wrap="square">
            <a:spAutoFit/>
          </a:bodyPr>
          <a:lstStyle/>
          <a:p>
            <a:pPr algn="l">
              <a:defRPr/>
            </a:pPr>
            <a:r>
              <a:rPr lang="zh-CN" altLang="en-US" sz="2800" dirty="0">
                <a:solidFill>
                  <a:schemeClr val="tx1"/>
                </a:solidFill>
                <a:effectLst>
                  <a:outerShdw blurRad="38100" dist="38100" dir="2700000" algn="tl">
                    <a:srgbClr val="C0C0C0"/>
                  </a:outerShdw>
                </a:effectLst>
                <a:latin typeface="Times New Roman" pitchFamily="18" charset="0"/>
              </a:rPr>
              <a:t>（</a:t>
            </a:r>
            <a:r>
              <a:rPr lang="en-US" altLang="zh-CN" sz="2800" dirty="0">
                <a:solidFill>
                  <a:schemeClr val="tx1"/>
                </a:solidFill>
                <a:effectLst>
                  <a:outerShdw blurRad="38100" dist="38100" dir="2700000" algn="tl">
                    <a:srgbClr val="C0C0C0"/>
                  </a:outerShdw>
                </a:effectLst>
                <a:latin typeface="Times New Roman" pitchFamily="18" charset="0"/>
              </a:rPr>
              <a:t>1</a:t>
            </a:r>
            <a:r>
              <a:rPr lang="zh-CN" altLang="en-US" sz="2800" dirty="0">
                <a:solidFill>
                  <a:schemeClr val="tx1"/>
                </a:solidFill>
                <a:effectLst>
                  <a:outerShdw blurRad="38100" dist="38100" dir="2700000" algn="tl">
                    <a:srgbClr val="C0C0C0"/>
                  </a:outerShdw>
                </a:effectLst>
                <a:latin typeface="Times New Roman" pitchFamily="18" charset="0"/>
              </a:rPr>
              <a:t>）、（</a:t>
            </a:r>
            <a:r>
              <a:rPr lang="en-US" altLang="zh-CN" sz="2800" dirty="0">
                <a:solidFill>
                  <a:schemeClr val="tx1"/>
                </a:solidFill>
                <a:effectLst>
                  <a:outerShdw blurRad="38100" dist="38100" dir="2700000" algn="tl">
                    <a:srgbClr val="C0C0C0"/>
                  </a:outerShdw>
                </a:effectLst>
                <a:latin typeface="Times New Roman" pitchFamily="18" charset="0"/>
              </a:rPr>
              <a:t>2</a:t>
            </a:r>
            <a:r>
              <a:rPr lang="zh-CN" altLang="en-US" sz="2800" dirty="0">
                <a:solidFill>
                  <a:schemeClr val="tx1"/>
                </a:solidFill>
                <a:effectLst>
                  <a:outerShdw blurRad="38100" dist="38100" dir="2700000" algn="tl">
                    <a:srgbClr val="C0C0C0"/>
                  </a:outerShdw>
                </a:effectLst>
                <a:latin typeface="Times New Roman" pitchFamily="18" charset="0"/>
              </a:rPr>
              <a:t>）：正常的无线通信链路；</a:t>
            </a:r>
          </a:p>
          <a:p>
            <a:pPr algn="l">
              <a:defRPr/>
            </a:pPr>
            <a:r>
              <a:rPr lang="zh-CN" altLang="en-US" sz="2800" dirty="0">
                <a:solidFill>
                  <a:schemeClr val="folHlink"/>
                </a:solidFill>
                <a:effectLst>
                  <a:outerShdw blurRad="38100" dist="38100" dir="2700000" algn="tl">
                    <a:srgbClr val="000000">
                      <a:alpha val="43137"/>
                    </a:srgbClr>
                  </a:outerShdw>
                </a:effectLst>
                <a:latin typeface="Times New Roman" pitchFamily="18" charset="0"/>
                <a:ea typeface="+mn-ea"/>
              </a:rPr>
              <a:t>（</a:t>
            </a:r>
            <a:r>
              <a:rPr lang="en-US" altLang="zh-CN" sz="2800" dirty="0">
                <a:solidFill>
                  <a:schemeClr val="folHlink"/>
                </a:solidFill>
                <a:effectLst>
                  <a:outerShdw blurRad="38100" dist="38100" dir="2700000" algn="tl">
                    <a:srgbClr val="000000">
                      <a:alpha val="43137"/>
                    </a:srgbClr>
                  </a:outerShdw>
                </a:effectLst>
                <a:latin typeface="Times New Roman" pitchFamily="18" charset="0"/>
                <a:ea typeface="+mn-ea"/>
              </a:rPr>
              <a:t>3</a:t>
            </a:r>
            <a:r>
              <a:rPr lang="zh-CN" altLang="en-US" sz="2800" dirty="0">
                <a:solidFill>
                  <a:schemeClr val="folHlink"/>
                </a:solidFill>
                <a:effectLst>
                  <a:outerShdw blurRad="38100" dist="38100" dir="2700000" algn="tl">
                    <a:srgbClr val="000000">
                      <a:alpha val="43137"/>
                    </a:srgbClr>
                  </a:outerShdw>
                </a:effectLst>
                <a:latin typeface="Times New Roman" pitchFamily="18" charset="0"/>
                <a:ea typeface="+mn-ea"/>
              </a:rPr>
              <a:t>）、（</a:t>
            </a:r>
            <a:r>
              <a:rPr lang="en-US" altLang="zh-CN" sz="2800" dirty="0">
                <a:solidFill>
                  <a:schemeClr val="folHlink"/>
                </a:solidFill>
                <a:effectLst>
                  <a:outerShdw blurRad="38100" dist="38100" dir="2700000" algn="tl">
                    <a:srgbClr val="000000">
                      <a:alpha val="43137"/>
                    </a:srgbClr>
                  </a:outerShdw>
                </a:effectLst>
                <a:latin typeface="Times New Roman" pitchFamily="18" charset="0"/>
                <a:ea typeface="+mn-ea"/>
              </a:rPr>
              <a:t>4</a:t>
            </a:r>
            <a:r>
              <a:rPr lang="zh-CN" altLang="en-US" sz="2800" dirty="0">
                <a:solidFill>
                  <a:schemeClr val="folHlink"/>
                </a:solidFill>
                <a:effectLst>
                  <a:outerShdw blurRad="38100" dist="38100" dir="2700000" algn="tl">
                    <a:srgbClr val="000000">
                      <a:alpha val="43137"/>
                    </a:srgbClr>
                  </a:outerShdw>
                </a:effectLst>
                <a:latin typeface="Times New Roman" pitchFamily="18" charset="0"/>
                <a:ea typeface="+mn-ea"/>
              </a:rPr>
              <a:t>）：</a:t>
            </a:r>
            <a:r>
              <a:rPr lang="en-US" altLang="zh-CN" sz="2800" dirty="0">
                <a:solidFill>
                  <a:schemeClr val="folHlink"/>
                </a:solidFill>
                <a:effectLst>
                  <a:outerShdw blurRad="38100" dist="38100" dir="2700000" algn="tl">
                    <a:srgbClr val="000000">
                      <a:alpha val="43137"/>
                    </a:srgbClr>
                  </a:outerShdw>
                </a:effectLst>
                <a:latin typeface="Times New Roman" pitchFamily="18" charset="0"/>
                <a:ea typeface="+mn-ea"/>
              </a:rPr>
              <a:t>FDD</a:t>
            </a:r>
            <a:r>
              <a:rPr lang="zh-CN" altLang="en-US" sz="2800" dirty="0">
                <a:solidFill>
                  <a:schemeClr val="folHlink"/>
                </a:solidFill>
                <a:effectLst>
                  <a:outerShdw blurRad="38100" dist="38100" dir="2700000" algn="tl">
                    <a:srgbClr val="000000">
                      <a:alpha val="43137"/>
                    </a:srgbClr>
                  </a:outerShdw>
                </a:effectLst>
                <a:latin typeface="Times New Roman" pitchFamily="18" charset="0"/>
                <a:ea typeface="+mn-ea"/>
              </a:rPr>
              <a:t>、</a:t>
            </a:r>
            <a:r>
              <a:rPr lang="en-US" altLang="zh-CN" sz="2800" dirty="0">
                <a:solidFill>
                  <a:schemeClr val="folHlink"/>
                </a:solidFill>
                <a:effectLst>
                  <a:outerShdw blurRad="38100" dist="38100" dir="2700000" algn="tl">
                    <a:srgbClr val="000000">
                      <a:alpha val="43137"/>
                    </a:srgbClr>
                  </a:outerShdw>
                </a:effectLst>
                <a:latin typeface="Times New Roman" pitchFamily="18" charset="0"/>
                <a:ea typeface="+mn-ea"/>
              </a:rPr>
              <a:t>TDD</a:t>
            </a:r>
            <a:r>
              <a:rPr lang="zh-CN" altLang="en-US" sz="2800" dirty="0">
                <a:solidFill>
                  <a:schemeClr val="folHlink"/>
                </a:solidFill>
                <a:effectLst>
                  <a:outerShdw blurRad="38100" dist="38100" dir="2700000" algn="tl">
                    <a:srgbClr val="000000">
                      <a:alpha val="43137"/>
                    </a:srgbClr>
                  </a:outerShdw>
                </a:effectLst>
                <a:latin typeface="Times New Roman" pitchFamily="18" charset="0"/>
                <a:ea typeface="+mn-ea"/>
              </a:rPr>
              <a:t>系统都会存在的干扰；</a:t>
            </a:r>
          </a:p>
          <a:p>
            <a:pPr algn="l">
              <a:defRPr/>
            </a:pPr>
            <a:r>
              <a:rPr lang="zh-CN" altLang="en-US" sz="2800" dirty="0">
                <a:solidFill>
                  <a:srgbClr val="FF0000"/>
                </a:solidFill>
                <a:effectLst>
                  <a:outerShdw blurRad="38100" dist="38100" dir="2700000" algn="tl">
                    <a:srgbClr val="C0C0C0"/>
                  </a:outerShdw>
                </a:effectLst>
                <a:latin typeface="Times New Roman" pitchFamily="18" charset="0"/>
              </a:rPr>
              <a:t>（</a:t>
            </a:r>
            <a:r>
              <a:rPr lang="en-US" altLang="zh-CN" sz="2800" dirty="0">
                <a:solidFill>
                  <a:srgbClr val="FF0000"/>
                </a:solidFill>
                <a:effectLst>
                  <a:outerShdw blurRad="38100" dist="38100" dir="2700000" algn="tl">
                    <a:srgbClr val="C0C0C0"/>
                  </a:outerShdw>
                </a:effectLst>
                <a:latin typeface="Times New Roman" pitchFamily="18" charset="0"/>
              </a:rPr>
              <a:t>5</a:t>
            </a:r>
            <a:r>
              <a:rPr lang="zh-CN" altLang="en-US" sz="2800" dirty="0">
                <a:solidFill>
                  <a:srgbClr val="FF0000"/>
                </a:solidFill>
                <a:effectLst>
                  <a:outerShdw blurRad="38100" dist="38100" dir="2700000" algn="tl">
                    <a:srgbClr val="C0C0C0"/>
                  </a:outerShdw>
                </a:effectLst>
                <a:latin typeface="Times New Roman" pitchFamily="18" charset="0"/>
              </a:rPr>
              <a:t>）、（</a:t>
            </a:r>
            <a:r>
              <a:rPr lang="en-US" altLang="zh-CN" sz="2800" dirty="0">
                <a:solidFill>
                  <a:srgbClr val="FF0000"/>
                </a:solidFill>
                <a:effectLst>
                  <a:outerShdw blurRad="38100" dist="38100" dir="2700000" algn="tl">
                    <a:srgbClr val="C0C0C0"/>
                  </a:outerShdw>
                </a:effectLst>
                <a:latin typeface="Times New Roman" pitchFamily="18" charset="0"/>
              </a:rPr>
              <a:t>6</a:t>
            </a:r>
            <a:r>
              <a:rPr lang="zh-CN" altLang="en-US" sz="2800" dirty="0">
                <a:solidFill>
                  <a:srgbClr val="FF0000"/>
                </a:solidFill>
                <a:effectLst>
                  <a:outerShdw blurRad="38100" dist="38100" dir="2700000" algn="tl">
                    <a:srgbClr val="C0C0C0"/>
                  </a:outerShdw>
                </a:effectLst>
                <a:latin typeface="Times New Roman" pitchFamily="18" charset="0"/>
              </a:rPr>
              <a:t>）：</a:t>
            </a:r>
            <a:r>
              <a:rPr lang="en-US" altLang="zh-CN" sz="2800" dirty="0">
                <a:solidFill>
                  <a:srgbClr val="FF0000"/>
                </a:solidFill>
                <a:effectLst>
                  <a:outerShdw blurRad="38100" dist="38100" dir="2700000" algn="tl">
                    <a:srgbClr val="C0C0C0"/>
                  </a:outerShdw>
                </a:effectLst>
                <a:latin typeface="Times New Roman" pitchFamily="18" charset="0"/>
              </a:rPr>
              <a:t>TDD</a:t>
            </a:r>
            <a:r>
              <a:rPr lang="zh-CN" altLang="en-US" sz="2800" dirty="0">
                <a:solidFill>
                  <a:srgbClr val="FF0000"/>
                </a:solidFill>
                <a:effectLst>
                  <a:outerShdw blurRad="38100" dist="38100" dir="2700000" algn="tl">
                    <a:srgbClr val="C0C0C0"/>
                  </a:outerShdw>
                </a:effectLst>
                <a:latin typeface="Times New Roman" pitchFamily="18" charset="0"/>
              </a:rPr>
              <a:t>系统特有的干扰。</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z="4000" b="1" dirty="0" smtClean="0"/>
              <a:t>小结</a:t>
            </a:r>
            <a:r>
              <a:rPr lang="zh-CN" altLang="en-US" sz="4000" b="1" dirty="0" smtClean="0">
                <a:latin typeface="Times New Roman" pitchFamily="18" charset="0"/>
                <a:cs typeface="Times New Roman" pitchFamily="18" charset="0"/>
              </a:rPr>
              <a:t>（</a:t>
            </a:r>
            <a:r>
              <a:rPr lang="en-US" altLang="zh-CN" sz="4000" b="1" dirty="0" smtClean="0">
                <a:latin typeface="Times New Roman" pitchFamily="18" charset="0"/>
                <a:cs typeface="Times New Roman" pitchFamily="18" charset="0"/>
              </a:rPr>
              <a:t>1</a:t>
            </a:r>
            <a:r>
              <a:rPr lang="zh-CN" altLang="en-US" sz="4000" b="1" dirty="0" smtClean="0">
                <a:latin typeface="Times New Roman" pitchFamily="18" charset="0"/>
                <a:cs typeface="Times New Roman" pitchFamily="18" charset="0"/>
              </a:rPr>
              <a:t>）</a:t>
            </a:r>
          </a:p>
        </p:txBody>
      </p:sp>
      <p:sp>
        <p:nvSpPr>
          <p:cNvPr id="5" name="内容占位符 4"/>
          <p:cNvSpPr>
            <a:spLocks noGrp="1"/>
          </p:cNvSpPr>
          <p:nvPr>
            <p:ph idx="1"/>
          </p:nvPr>
        </p:nvSpPr>
        <p:spPr>
          <a:xfrm>
            <a:off x="762000" y="2133600"/>
            <a:ext cx="7772400" cy="4114800"/>
          </a:xfrm>
        </p:spPr>
        <p:txBody>
          <a:bodyPr/>
          <a:lstStyle/>
          <a:p>
            <a:pPr>
              <a:defRPr/>
            </a:pP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FDD</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系统</a:t>
            </a:r>
            <a:r>
              <a:rPr lang="zh-CN" altLang="en-US" b="1" dirty="0" smtClean="0">
                <a:latin typeface="Times New Roman" pitchFamily="18" charset="0"/>
                <a:cs typeface="Times New Roman" pitchFamily="18" charset="0"/>
              </a:rPr>
              <a:t>的</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本质</a:t>
            </a:r>
            <a:r>
              <a:rPr lang="zh-CN" altLang="en-US" b="1" dirty="0" smtClean="0">
                <a:latin typeface="Times New Roman" pitchFamily="18" charset="0"/>
                <a:cs typeface="Times New Roman" pitchFamily="18" charset="0"/>
              </a:rPr>
              <a:t>在于：</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收发载频是不同的！</a:t>
            </a:r>
            <a:r>
              <a:rPr lang="zh-CN" altLang="en-US" b="1" u="heavy" dirty="0" smtClean="0">
                <a:uFill>
                  <a:solidFill>
                    <a:srgbClr val="C00000"/>
                  </a:solidFill>
                </a:uFill>
                <a:latin typeface="Times New Roman" pitchFamily="18" charset="0"/>
                <a:cs typeface="Times New Roman" pitchFamily="18" charset="0"/>
              </a:rPr>
              <a:t>这并不意味着一部收发信机在通信过程中的所有时间上都持续性地进行发和收，这要由后面介绍的多址（</a:t>
            </a:r>
            <a:r>
              <a:rPr lang="en-US" altLang="zh-CN" b="1" u="heavy" dirty="0" smtClean="0">
                <a:uFill>
                  <a:solidFill>
                    <a:srgbClr val="C00000"/>
                  </a:solidFill>
                </a:uFill>
                <a:latin typeface="Times New Roman" pitchFamily="18" charset="0"/>
                <a:cs typeface="Times New Roman" pitchFamily="18" charset="0"/>
              </a:rPr>
              <a:t>Multiple Access</a:t>
            </a:r>
            <a:r>
              <a:rPr lang="zh-CN" altLang="en-US" b="1" u="heavy" dirty="0" smtClean="0">
                <a:uFill>
                  <a:solidFill>
                    <a:srgbClr val="C00000"/>
                  </a:solidFill>
                </a:uFill>
                <a:latin typeface="Times New Roman" pitchFamily="18" charset="0"/>
                <a:cs typeface="Times New Roman" pitchFamily="18" charset="0"/>
              </a:rPr>
              <a:t>，</a:t>
            </a:r>
            <a:r>
              <a:rPr lang="en-US" altLang="zh-CN" b="1" u="heavy" dirty="0" smtClean="0">
                <a:uFill>
                  <a:solidFill>
                    <a:srgbClr val="C00000"/>
                  </a:solidFill>
                </a:uFill>
                <a:latin typeface="Times New Roman" pitchFamily="18" charset="0"/>
                <a:cs typeface="Times New Roman" pitchFamily="18" charset="0"/>
              </a:rPr>
              <a:t>MA</a:t>
            </a:r>
            <a:r>
              <a:rPr lang="zh-CN" altLang="en-US" b="1" u="heavy" smtClean="0">
                <a:uFill>
                  <a:solidFill>
                    <a:srgbClr val="C00000"/>
                  </a:solidFill>
                </a:uFill>
                <a:latin typeface="Times New Roman" pitchFamily="18" charset="0"/>
                <a:cs typeface="Times New Roman" pitchFamily="18" charset="0"/>
              </a:rPr>
              <a:t>）方式</a:t>
            </a:r>
            <a:r>
              <a:rPr lang="zh-CN" altLang="en-US" b="1" u="heavy" dirty="0" smtClean="0">
                <a:uFill>
                  <a:solidFill>
                    <a:srgbClr val="C00000"/>
                  </a:solidFill>
                </a:uFill>
                <a:latin typeface="Times New Roman" pitchFamily="18" charset="0"/>
                <a:cs typeface="Times New Roman" pitchFamily="18" charset="0"/>
              </a:rPr>
              <a:t>决定。</a:t>
            </a:r>
            <a:endParaRPr lang="en-US" altLang="zh-CN" b="1" u="heavy" dirty="0" smtClean="0">
              <a:uFill>
                <a:solidFill>
                  <a:srgbClr val="C00000"/>
                </a:solidFill>
              </a:uFill>
              <a:latin typeface="Times New Roman" pitchFamily="18" charset="0"/>
              <a:cs typeface="Times New Roman" pitchFamily="18" charset="0"/>
            </a:endParaRPr>
          </a:p>
          <a:p>
            <a:pPr>
              <a:defRPr/>
            </a:pP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TDD</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系统</a:t>
            </a:r>
            <a:r>
              <a:rPr lang="zh-CN" altLang="en-US" b="1" dirty="0" smtClean="0">
                <a:latin typeface="Times New Roman" pitchFamily="18" charset="0"/>
                <a:cs typeface="Times New Roman" pitchFamily="18" charset="0"/>
              </a:rPr>
              <a:t>的</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本质</a:t>
            </a:r>
            <a:r>
              <a:rPr lang="zh-CN" altLang="en-US" b="1" dirty="0" smtClean="0">
                <a:latin typeface="Times New Roman" pitchFamily="18" charset="0"/>
                <a:cs typeface="Times New Roman" pitchFamily="18" charset="0"/>
              </a:rPr>
              <a:t>在于：</a:t>
            </a: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收发载频是相同的，就同一部收发信机而言，收、发是交替进行的。</a:t>
            </a:r>
            <a:endParaRPr lang="zh-CN" altLang="en-US" b="1"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z="4000" b="1" dirty="0" smtClean="0"/>
              <a:t>小结</a:t>
            </a:r>
            <a:r>
              <a:rPr lang="zh-CN" altLang="en-US" sz="4000" b="1" dirty="0" smtClean="0">
                <a:latin typeface="Times New Roman" pitchFamily="18" charset="0"/>
                <a:cs typeface="Times New Roman" pitchFamily="18" charset="0"/>
              </a:rPr>
              <a:t>（</a:t>
            </a:r>
            <a:r>
              <a:rPr lang="en-US" altLang="zh-CN" sz="4000" b="1" dirty="0" smtClean="0">
                <a:latin typeface="Times New Roman" pitchFamily="18" charset="0"/>
                <a:cs typeface="Times New Roman" pitchFamily="18" charset="0"/>
              </a:rPr>
              <a:t>2</a:t>
            </a:r>
            <a:r>
              <a:rPr lang="zh-CN" altLang="en-US" sz="4000" b="1" dirty="0" smtClean="0">
                <a:latin typeface="Times New Roman" pitchFamily="18" charset="0"/>
                <a:cs typeface="Times New Roman" pitchFamily="18" charset="0"/>
              </a:rPr>
              <a:t>）</a:t>
            </a:r>
            <a:endParaRPr lang="zh-CN" altLang="en-US" sz="4000" dirty="0" smtClean="0"/>
          </a:p>
        </p:txBody>
      </p:sp>
      <p:graphicFrame>
        <p:nvGraphicFramePr>
          <p:cNvPr id="4" name="内容占位符 3"/>
          <p:cNvGraphicFramePr>
            <a:graphicFrameLocks noGrp="1"/>
          </p:cNvGraphicFramePr>
          <p:nvPr>
            <p:ph idx="1"/>
          </p:nvPr>
        </p:nvGraphicFramePr>
        <p:xfrm>
          <a:off x="609600" y="2514600"/>
          <a:ext cx="7772400" cy="3566160"/>
        </p:xfrm>
        <a:graphic>
          <a:graphicData uri="http://schemas.openxmlformats.org/drawingml/2006/table">
            <a:tbl>
              <a:tblPr firstRow="1" bandRow="1">
                <a:tableStyleId>{5940675A-B579-460E-94D1-54222C63F5DA}</a:tableStyleId>
              </a:tblPr>
              <a:tblGrid>
                <a:gridCol w="3200400"/>
                <a:gridCol w="2286000"/>
                <a:gridCol w="2286000"/>
              </a:tblGrid>
              <a:tr h="762000">
                <a:tc>
                  <a:txBody>
                    <a:bodyPr/>
                    <a:lstStyle/>
                    <a:p>
                      <a:r>
                        <a:rPr lang="zh-CN" altLang="en-US" sz="2400" b="1" dirty="0" smtClean="0">
                          <a:effectLst>
                            <a:outerShdw blurRad="38100" dist="38100" dir="2700000" algn="tl">
                              <a:srgbClr val="000000">
                                <a:alpha val="43137"/>
                              </a:srgbClr>
                            </a:outerShdw>
                          </a:effectLst>
                        </a:rPr>
                        <a:t>               全双工方式</a:t>
                      </a:r>
                      <a:endParaRPr lang="en-US" altLang="zh-CN" sz="2400" b="1" dirty="0" smtClean="0">
                        <a:effectLst>
                          <a:outerShdw blurRad="38100" dist="38100" dir="2700000" algn="tl">
                            <a:srgbClr val="000000">
                              <a:alpha val="43137"/>
                            </a:srgbClr>
                          </a:outerShdw>
                        </a:effectLst>
                      </a:endParaRPr>
                    </a:p>
                    <a:p>
                      <a:r>
                        <a:rPr lang="zh-CN" altLang="en-US" sz="2400" b="1" dirty="0" smtClean="0">
                          <a:effectLst>
                            <a:outerShdw blurRad="38100" dist="38100" dir="2700000" algn="tl">
                              <a:srgbClr val="000000">
                                <a:alpha val="43137"/>
                              </a:srgbClr>
                            </a:outerShdw>
                          </a:effectLst>
                        </a:rPr>
                        <a:t>比较项</a:t>
                      </a:r>
                      <a:endParaRPr lang="zh-CN" altLang="en-US" sz="2400" b="1" dirty="0">
                        <a:effectLst>
                          <a:outerShdw blurRad="38100" dist="38100" dir="2700000" algn="tl">
                            <a:srgbClr val="000000">
                              <a:alpha val="43137"/>
                            </a:srgbClr>
                          </a:outerShdw>
                        </a:effectLst>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altLang="zh-CN" sz="3600" b="1" dirty="0" smtClean="0">
                          <a:effectLst>
                            <a:outerShdw blurRad="38100" dist="38100" dir="2700000" algn="tl">
                              <a:srgbClr val="000000">
                                <a:alpha val="43137"/>
                              </a:srgbClr>
                            </a:outerShdw>
                          </a:effectLst>
                          <a:latin typeface="Times New Roman" pitchFamily="18" charset="0"/>
                          <a:cs typeface="Times New Roman" pitchFamily="18" charset="0"/>
                        </a:rPr>
                        <a:t>FDD</a:t>
                      </a:r>
                      <a:endParaRPr lang="zh-CN" altLang="en-US" sz="3600" b="1" dirty="0">
                        <a:effectLst>
                          <a:outerShdw blurRad="38100" dist="38100" dir="2700000" algn="tl">
                            <a:srgbClr val="000000">
                              <a:alpha val="43137"/>
                            </a:srgbClr>
                          </a:outerShdw>
                        </a:effectLst>
                        <a:latin typeface="Times New Roman" pitchFamily="18" charset="0"/>
                        <a:cs typeface="Times New Roman" pitchFamily="18" charset="0"/>
                      </a:endParaRPr>
                    </a:p>
                  </a:txBody>
                  <a:tcPr/>
                </a:tc>
                <a:tc>
                  <a:txBody>
                    <a:bodyPr/>
                    <a:lstStyle/>
                    <a:p>
                      <a:pPr algn="ctr"/>
                      <a:r>
                        <a:rPr lang="en-US" altLang="zh-CN" sz="3600" b="1" dirty="0" smtClean="0">
                          <a:effectLst>
                            <a:outerShdw blurRad="38100" dist="38100" dir="2700000" algn="tl">
                              <a:srgbClr val="000000">
                                <a:alpha val="43137"/>
                              </a:srgbClr>
                            </a:outerShdw>
                          </a:effectLst>
                          <a:latin typeface="Times New Roman" pitchFamily="18" charset="0"/>
                          <a:cs typeface="Times New Roman" pitchFamily="18" charset="0"/>
                        </a:rPr>
                        <a:t>TDD</a:t>
                      </a:r>
                      <a:endParaRPr lang="zh-CN" altLang="en-US" sz="3600" b="1" dirty="0">
                        <a:effectLst>
                          <a:outerShdw blurRad="38100" dist="38100" dir="2700000" algn="tl">
                            <a:srgbClr val="000000">
                              <a:alpha val="43137"/>
                            </a:srgbClr>
                          </a:outerShdw>
                        </a:effectLst>
                        <a:latin typeface="Times New Roman" pitchFamily="18" charset="0"/>
                        <a:cs typeface="Times New Roman" pitchFamily="18" charset="0"/>
                      </a:endParaRPr>
                    </a:p>
                  </a:txBody>
                  <a:tcPr/>
                </a:tc>
              </a:tr>
              <a:tr h="447040">
                <a:tc>
                  <a:txBody>
                    <a:bodyPr/>
                    <a:lstStyle/>
                    <a:p>
                      <a:r>
                        <a:rPr lang="zh-CN" altLang="en-US" sz="2400" b="1" dirty="0" smtClean="0">
                          <a:effectLst>
                            <a:outerShdw blurRad="38100" dist="38100" dir="2700000" algn="tl">
                              <a:srgbClr val="000000">
                                <a:alpha val="43137"/>
                              </a:srgbClr>
                            </a:outerShdw>
                          </a:effectLst>
                        </a:rPr>
                        <a:t>是否需要成对频谱</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是</a:t>
                      </a:r>
                      <a:endParaRPr lang="zh-CN" altLang="en-US" sz="2400" b="1" dirty="0">
                        <a:effectLst/>
                      </a:endParaRPr>
                    </a:p>
                  </a:txBody>
                  <a:tcPr/>
                </a:tc>
                <a:tc>
                  <a:txBody>
                    <a:bodyPr/>
                    <a:lstStyle/>
                    <a:p>
                      <a:r>
                        <a:rPr lang="zh-CN" altLang="en-US" sz="2400" b="1" dirty="0" smtClean="0">
                          <a:effectLst/>
                        </a:rPr>
                        <a:t>否</a:t>
                      </a:r>
                      <a:endParaRPr lang="zh-CN" altLang="en-US" sz="2400" b="1" dirty="0">
                        <a:effectLst/>
                      </a:endParaRPr>
                    </a:p>
                  </a:txBody>
                  <a:tcPr/>
                </a:tc>
              </a:tr>
              <a:tr h="447040">
                <a:tc>
                  <a:txBody>
                    <a:bodyPr/>
                    <a:lstStyle/>
                    <a:p>
                      <a:r>
                        <a:rPr lang="zh-CN" altLang="en-US" sz="2400" b="1" dirty="0" smtClean="0">
                          <a:effectLst>
                            <a:outerShdw blurRad="38100" dist="38100" dir="2700000" algn="tl">
                              <a:srgbClr val="000000">
                                <a:alpha val="43137"/>
                              </a:srgbClr>
                            </a:outerShdw>
                          </a:effectLst>
                        </a:rPr>
                        <a:t>双向链路的互易性</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不具有互易性</a:t>
                      </a:r>
                      <a:endParaRPr lang="zh-CN" altLang="en-US" sz="2400" b="1" dirty="0">
                        <a:effectLst/>
                      </a:endParaRPr>
                    </a:p>
                  </a:txBody>
                  <a:tcPr/>
                </a:tc>
                <a:tc>
                  <a:txBody>
                    <a:bodyPr/>
                    <a:lstStyle/>
                    <a:p>
                      <a:r>
                        <a:rPr lang="zh-CN" altLang="en-US" sz="2400" b="1" dirty="0" smtClean="0">
                          <a:effectLst/>
                        </a:rPr>
                        <a:t>具有互易性</a:t>
                      </a:r>
                      <a:endParaRPr lang="zh-CN" altLang="en-US" sz="2400" b="1" dirty="0">
                        <a:effectLst/>
                      </a:endParaRPr>
                    </a:p>
                  </a:txBody>
                  <a:tcPr/>
                </a:tc>
              </a:tr>
              <a:tr h="447040">
                <a:tc>
                  <a:txBody>
                    <a:bodyPr/>
                    <a:lstStyle/>
                    <a:p>
                      <a:r>
                        <a:rPr lang="zh-CN" altLang="en-US" sz="2400" b="1" dirty="0" smtClean="0">
                          <a:effectLst>
                            <a:outerShdw blurRad="38100" dist="38100" dir="2700000" algn="tl">
                              <a:srgbClr val="000000">
                                <a:alpha val="43137"/>
                              </a:srgbClr>
                            </a:outerShdw>
                          </a:effectLst>
                        </a:rPr>
                        <a:t>非对称传输的适应性</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不适合</a:t>
                      </a:r>
                      <a:endParaRPr lang="zh-CN" altLang="en-US" sz="2400" b="1" dirty="0">
                        <a:effectLst/>
                      </a:endParaRPr>
                    </a:p>
                  </a:txBody>
                  <a:tcPr/>
                </a:tc>
                <a:tc>
                  <a:txBody>
                    <a:bodyPr/>
                    <a:lstStyle/>
                    <a:p>
                      <a:r>
                        <a:rPr lang="zh-CN" altLang="en-US" sz="2400" b="1" dirty="0" smtClean="0">
                          <a:effectLst/>
                        </a:rPr>
                        <a:t>适合</a:t>
                      </a:r>
                      <a:endParaRPr lang="zh-CN" altLang="en-US" sz="2400" b="1" dirty="0">
                        <a:effectLst/>
                      </a:endParaRPr>
                    </a:p>
                  </a:txBody>
                  <a:tcPr/>
                </a:tc>
              </a:tr>
              <a:tr h="447040">
                <a:tc>
                  <a:txBody>
                    <a:bodyPr/>
                    <a:lstStyle/>
                    <a:p>
                      <a:r>
                        <a:rPr lang="zh-CN" altLang="en-US" sz="2400" b="1" dirty="0" smtClean="0">
                          <a:effectLst>
                            <a:outerShdw blurRad="38100" dist="38100" dir="2700000" algn="tl">
                              <a:srgbClr val="000000">
                                <a:alpha val="43137"/>
                              </a:srgbClr>
                            </a:outerShdw>
                          </a:effectLst>
                        </a:rPr>
                        <a:t>覆盖范围</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较大</a:t>
                      </a:r>
                      <a:endParaRPr lang="zh-CN" altLang="en-US" sz="2400" b="1" dirty="0">
                        <a:effectLst/>
                      </a:endParaRPr>
                    </a:p>
                  </a:txBody>
                  <a:tcPr/>
                </a:tc>
                <a:tc>
                  <a:txBody>
                    <a:bodyPr/>
                    <a:lstStyle/>
                    <a:p>
                      <a:r>
                        <a:rPr lang="zh-CN" altLang="en-US" sz="2400" b="1" dirty="0" smtClean="0">
                          <a:effectLst/>
                        </a:rPr>
                        <a:t>较小</a:t>
                      </a:r>
                      <a:endParaRPr lang="zh-CN" altLang="en-US" sz="2400" b="1" dirty="0">
                        <a:effectLst/>
                      </a:endParaRPr>
                    </a:p>
                  </a:txBody>
                  <a:tcPr/>
                </a:tc>
              </a:tr>
              <a:tr h="447040">
                <a:tc>
                  <a:txBody>
                    <a:bodyPr/>
                    <a:lstStyle/>
                    <a:p>
                      <a:r>
                        <a:rPr lang="zh-CN" altLang="en-US" sz="2400" b="1" dirty="0" smtClean="0">
                          <a:effectLst>
                            <a:outerShdw blurRad="38100" dist="38100" dir="2700000" algn="tl">
                              <a:srgbClr val="000000">
                                <a:alpha val="43137"/>
                              </a:srgbClr>
                            </a:outerShdw>
                          </a:effectLst>
                        </a:rPr>
                        <a:t>支持的移动速度</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较高</a:t>
                      </a:r>
                      <a:endParaRPr lang="zh-CN" altLang="en-US" sz="2400" b="1" dirty="0">
                        <a:effectLst/>
                      </a:endParaRPr>
                    </a:p>
                  </a:txBody>
                  <a:tcPr/>
                </a:tc>
                <a:tc>
                  <a:txBody>
                    <a:bodyPr/>
                    <a:lstStyle/>
                    <a:p>
                      <a:r>
                        <a:rPr lang="zh-CN" altLang="en-US" sz="2400" b="1" dirty="0" smtClean="0">
                          <a:effectLst/>
                        </a:rPr>
                        <a:t>较低</a:t>
                      </a:r>
                      <a:endParaRPr lang="zh-CN" altLang="en-US" sz="2400" b="1" dirty="0">
                        <a:effectLst/>
                      </a:endParaRPr>
                    </a:p>
                  </a:txBody>
                  <a:tcPr/>
                </a:tc>
              </a:tr>
              <a:tr h="447040">
                <a:tc>
                  <a:txBody>
                    <a:bodyPr/>
                    <a:lstStyle/>
                    <a:p>
                      <a:r>
                        <a:rPr lang="zh-CN" altLang="en-US" sz="2400" b="1" dirty="0" smtClean="0">
                          <a:effectLst>
                            <a:outerShdw blurRad="38100" dist="38100" dir="2700000" algn="tl">
                              <a:srgbClr val="000000">
                                <a:alpha val="43137"/>
                              </a:srgbClr>
                            </a:outerShdw>
                          </a:effectLst>
                        </a:rPr>
                        <a:t>实现成本</a:t>
                      </a:r>
                      <a:endParaRPr lang="zh-CN" altLang="en-US" sz="2400" b="1" dirty="0">
                        <a:effectLst>
                          <a:outerShdw blurRad="38100" dist="38100" dir="2700000" algn="tl">
                            <a:srgbClr val="000000">
                              <a:alpha val="43137"/>
                            </a:srgbClr>
                          </a:outerShdw>
                        </a:effectLst>
                      </a:endParaRPr>
                    </a:p>
                  </a:txBody>
                  <a:tcPr/>
                </a:tc>
                <a:tc>
                  <a:txBody>
                    <a:bodyPr/>
                    <a:lstStyle/>
                    <a:p>
                      <a:r>
                        <a:rPr lang="zh-CN" altLang="en-US" sz="2400" b="1" dirty="0" smtClean="0">
                          <a:effectLst/>
                        </a:rPr>
                        <a:t>较高</a:t>
                      </a:r>
                      <a:endParaRPr lang="zh-CN" altLang="en-US" sz="2400" b="1" dirty="0">
                        <a:effectLst/>
                      </a:endParaRPr>
                    </a:p>
                  </a:txBody>
                  <a:tcPr/>
                </a:tc>
                <a:tc>
                  <a:txBody>
                    <a:bodyPr/>
                    <a:lstStyle/>
                    <a:p>
                      <a:r>
                        <a:rPr lang="zh-CN" altLang="en-US" sz="2400" b="1" dirty="0" smtClean="0">
                          <a:effectLst/>
                        </a:rPr>
                        <a:t>较低</a:t>
                      </a:r>
                      <a:endParaRPr lang="zh-CN" altLang="en-US" sz="2400" b="1" dirty="0">
                        <a:effectLst/>
                      </a:endParaRPr>
                    </a:p>
                  </a:txBody>
                  <a:tcPr/>
                </a:tc>
              </a:tr>
            </a:tbl>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endParaRPr lang="zh-CN" altLang="zh-CN" smtClean="0"/>
          </a:p>
        </p:txBody>
      </p:sp>
      <p:sp>
        <p:nvSpPr>
          <p:cNvPr id="53251" name="Rectangle 3"/>
          <p:cNvSpPr>
            <a:spLocks noGrp="1" noChangeArrowheads="1"/>
          </p:cNvSpPr>
          <p:nvPr>
            <p:ph type="body" idx="1"/>
          </p:nvPr>
        </p:nvSpPr>
        <p:spPr>
          <a:xfrm>
            <a:off x="762000" y="1981200"/>
            <a:ext cx="8001000" cy="4724400"/>
          </a:xfrm>
        </p:spPr>
        <p:txBody>
          <a:bodyPr/>
          <a:lstStyle/>
          <a:p>
            <a:pPr eaLnBrk="1" hangingPunct="1">
              <a:defRPr/>
            </a:pPr>
            <a:r>
              <a:rPr lang="zh-CN" altLang="en-US" sz="2800" b="1" dirty="0" smtClean="0"/>
              <a:t>系统实例</a:t>
            </a:r>
            <a:r>
              <a:rPr lang="zh-CN" altLang="en-US" sz="2800" dirty="0" smtClean="0"/>
              <a:t>：</a:t>
            </a:r>
          </a:p>
          <a:p>
            <a:pPr eaLnBrk="1" hangingPunct="1">
              <a:buFont typeface="Wingdings" pitchFamily="2" charset="2"/>
              <a:buChar char="ü"/>
              <a:defRPr/>
            </a:pPr>
            <a:r>
              <a:rPr lang="zh-CN" altLang="en-US" sz="2800" b="1" dirty="0" smtClean="0">
                <a:effectLst>
                  <a:outerShdw blurRad="38100" dist="38100" dir="2700000" algn="tl">
                    <a:srgbClr val="000000">
                      <a:alpha val="43137"/>
                    </a:srgbClr>
                  </a:outerShdw>
                </a:effectLst>
              </a:rPr>
              <a:t>   </a:t>
            </a:r>
            <a:r>
              <a:rPr lang="en-US" altLang="zh-CN" sz="2800" b="1" dirty="0" smtClean="0">
                <a:effectLst>
                  <a:outerShdw blurRad="38100" dist="38100" dir="2700000" algn="tl">
                    <a:srgbClr val="000000">
                      <a:alpha val="43137"/>
                    </a:srgbClr>
                  </a:outerShdw>
                </a:effectLst>
                <a:latin typeface="Times New Roman" pitchFamily="18" charset="0"/>
              </a:rPr>
              <a:t>GSM</a:t>
            </a:r>
            <a:r>
              <a:rPr lang="zh-CN" altLang="en-US" sz="2800" b="1" dirty="0" smtClean="0">
                <a:latin typeface="Times New Roman" pitchFamily="18" charset="0"/>
              </a:rPr>
              <a:t>系统属于</a:t>
            </a:r>
            <a:r>
              <a:rPr lang="en-US" altLang="zh-CN" sz="2800" b="1" dirty="0" smtClean="0">
                <a:effectLst>
                  <a:outerShdw blurRad="38100" dist="38100" dir="2700000" algn="tl">
                    <a:srgbClr val="000000">
                      <a:alpha val="43137"/>
                    </a:srgbClr>
                  </a:outerShdw>
                </a:effectLst>
                <a:latin typeface="Times New Roman" pitchFamily="18" charset="0"/>
              </a:rPr>
              <a:t>FDD</a:t>
            </a:r>
            <a:r>
              <a:rPr lang="zh-CN" altLang="en-US" sz="2800" b="1" dirty="0" smtClean="0">
                <a:latin typeface="Times New Roman" pitchFamily="18" charset="0"/>
              </a:rPr>
              <a:t>系统；早期 联通的</a:t>
            </a:r>
            <a:r>
              <a:rPr lang="en-US" altLang="zh-CN" sz="2800" b="1" dirty="0" smtClean="0">
                <a:effectLst>
                  <a:outerShdw blurRad="38100" dist="38100" dir="2700000" algn="tl">
                    <a:srgbClr val="FFFFFF"/>
                  </a:outerShdw>
                </a:effectLst>
                <a:latin typeface="Times New Roman" pitchFamily="18" charset="0"/>
              </a:rPr>
              <a:t>CDMA</a:t>
            </a:r>
            <a:r>
              <a:rPr lang="zh-CN" altLang="en-US" sz="2800" b="1" dirty="0" smtClean="0">
                <a:latin typeface="Times New Roman" pitchFamily="18" charset="0"/>
              </a:rPr>
              <a:t>系统（后改由电信运营和发展）也是</a:t>
            </a:r>
            <a:r>
              <a:rPr lang="en-US" altLang="zh-CN" sz="2800" b="1" dirty="0" smtClean="0">
                <a:effectLst>
                  <a:outerShdw blurRad="38100" dist="38100" dir="2700000" algn="tl">
                    <a:srgbClr val="FFFFFF"/>
                  </a:outerShdw>
                </a:effectLst>
                <a:latin typeface="Times New Roman" pitchFamily="18" charset="0"/>
              </a:rPr>
              <a:t>FDD</a:t>
            </a:r>
            <a:r>
              <a:rPr lang="zh-CN" altLang="en-US" sz="2800" b="1" dirty="0" smtClean="0">
                <a:latin typeface="Times New Roman" pitchFamily="18" charset="0"/>
              </a:rPr>
              <a:t>系统。</a:t>
            </a:r>
          </a:p>
          <a:p>
            <a:pPr eaLnBrk="1" hangingPunct="1">
              <a:buFont typeface="Wingdings" pitchFamily="2" charset="2"/>
              <a:buChar char="ü"/>
              <a:defRPr/>
            </a:pPr>
            <a:r>
              <a:rPr lang="zh-CN" altLang="en-US" sz="2800" b="1" dirty="0" smtClean="0">
                <a:latin typeface="Times New Roman" pitchFamily="18" charset="0"/>
              </a:rPr>
              <a:t>   “</a:t>
            </a:r>
            <a:r>
              <a:rPr lang="zh-CN" altLang="en-US" sz="2800" b="1" dirty="0" smtClean="0">
                <a:effectLst>
                  <a:outerShdw blurRad="38100" dist="38100" dir="2700000" algn="tl">
                    <a:srgbClr val="FFFFFF"/>
                  </a:outerShdw>
                </a:effectLst>
                <a:latin typeface="Times New Roman" pitchFamily="18" charset="0"/>
              </a:rPr>
              <a:t>小灵通</a:t>
            </a:r>
            <a:r>
              <a:rPr lang="zh-CN" altLang="en-US" sz="2800" b="1" dirty="0" smtClean="0">
                <a:latin typeface="Times New Roman" pitchFamily="18" charset="0"/>
              </a:rPr>
              <a:t>”采用了日本</a:t>
            </a:r>
            <a:r>
              <a:rPr lang="en-US" altLang="zh-CN" sz="2800" b="1" dirty="0" smtClean="0">
                <a:effectLst>
                  <a:outerShdw blurRad="38100" dist="38100" dir="2700000" algn="tl">
                    <a:srgbClr val="000000">
                      <a:alpha val="43137"/>
                    </a:srgbClr>
                  </a:outerShdw>
                </a:effectLst>
                <a:latin typeface="Times New Roman" pitchFamily="18" charset="0"/>
              </a:rPr>
              <a:t>PHS</a:t>
            </a:r>
            <a:r>
              <a:rPr lang="zh-CN" altLang="en-US" sz="2800" b="1" baseline="30000" dirty="0" smtClean="0">
                <a:latin typeface="Times New Roman" pitchFamily="18" charset="0"/>
              </a:rPr>
              <a:t>＊</a:t>
            </a:r>
            <a:r>
              <a:rPr lang="zh-CN" altLang="en-US" sz="2800" b="1" dirty="0" smtClean="0">
                <a:latin typeface="Times New Roman" pitchFamily="18" charset="0"/>
              </a:rPr>
              <a:t>系统的空中接口规范，它属于</a:t>
            </a:r>
            <a:r>
              <a:rPr lang="en-US" altLang="zh-CN" sz="2800" b="1" dirty="0" smtClean="0">
                <a:effectLst>
                  <a:outerShdw blurRad="38100" dist="38100" dir="2700000" algn="tl">
                    <a:srgbClr val="FFFFFF"/>
                  </a:outerShdw>
                </a:effectLst>
                <a:latin typeface="Times New Roman" pitchFamily="18" charset="0"/>
              </a:rPr>
              <a:t>TDD</a:t>
            </a:r>
            <a:r>
              <a:rPr lang="zh-CN" altLang="en-US" sz="2800" b="1" dirty="0" smtClean="0">
                <a:latin typeface="Times New Roman" pitchFamily="18" charset="0"/>
              </a:rPr>
              <a:t>系统。</a:t>
            </a:r>
          </a:p>
          <a:p>
            <a:pPr eaLnBrk="1" hangingPunct="1">
              <a:buFont typeface="Wingdings" pitchFamily="2" charset="2"/>
              <a:buChar char="ü"/>
              <a:defRPr/>
            </a:pPr>
            <a:r>
              <a:rPr lang="zh-CN" altLang="en-US" sz="2800" b="1" dirty="0" smtClean="0">
                <a:latin typeface="Times New Roman" pitchFamily="18" charset="0"/>
              </a:rPr>
              <a:t>    </a:t>
            </a:r>
            <a:r>
              <a:rPr lang="en-US" altLang="zh-CN" sz="2800" b="1" dirty="0" smtClean="0">
                <a:effectLst>
                  <a:outerShdw blurRad="38100" dist="38100" dir="2700000" algn="tl">
                    <a:srgbClr val="000000">
                      <a:alpha val="43137"/>
                    </a:srgbClr>
                  </a:outerShdw>
                </a:effectLst>
                <a:latin typeface="Times New Roman" pitchFamily="18" charset="0"/>
              </a:rPr>
              <a:t>3G</a:t>
            </a:r>
            <a:r>
              <a:rPr lang="zh-CN" altLang="en-US" sz="2800" b="1" dirty="0" smtClean="0">
                <a:latin typeface="Times New Roman" pitchFamily="18" charset="0"/>
              </a:rPr>
              <a:t>系统中，欧洲提出的</a:t>
            </a:r>
            <a:r>
              <a:rPr lang="en-US" altLang="zh-CN" sz="2800" b="1" dirty="0" smtClean="0">
                <a:effectLst>
                  <a:outerShdw blurRad="38100" dist="38100" dir="2700000" algn="tl">
                    <a:srgbClr val="FFFFFF"/>
                  </a:outerShdw>
                </a:effectLst>
                <a:latin typeface="Times New Roman" pitchFamily="18" charset="0"/>
              </a:rPr>
              <a:t>WCDMA</a:t>
            </a:r>
            <a:r>
              <a:rPr lang="zh-CN" altLang="en-US" sz="2800" b="1" dirty="0" smtClean="0">
                <a:latin typeface="Times New Roman" pitchFamily="18" charset="0"/>
              </a:rPr>
              <a:t>系统（有两个版本</a:t>
            </a:r>
            <a:r>
              <a:rPr lang="en-US" altLang="zh-CN" sz="2800" b="1" dirty="0" smtClean="0">
                <a:latin typeface="Times New Roman" pitchFamily="18" charset="0"/>
              </a:rPr>
              <a:t>FDD</a:t>
            </a:r>
            <a:r>
              <a:rPr lang="zh-CN" altLang="en-US" sz="2800" b="1" dirty="0" smtClean="0">
                <a:latin typeface="Times New Roman" pitchFamily="18" charset="0"/>
              </a:rPr>
              <a:t>版和</a:t>
            </a:r>
            <a:r>
              <a:rPr lang="en-US" altLang="zh-CN" sz="2800" b="1" dirty="0" smtClean="0">
                <a:latin typeface="Times New Roman" pitchFamily="18" charset="0"/>
              </a:rPr>
              <a:t>TDD</a:t>
            </a:r>
            <a:r>
              <a:rPr lang="zh-CN" altLang="en-US" sz="2800" b="1" dirty="0" smtClean="0">
                <a:latin typeface="Times New Roman" pitchFamily="18" charset="0"/>
              </a:rPr>
              <a:t>版，但以</a:t>
            </a:r>
            <a:r>
              <a:rPr lang="en-US" altLang="zh-CN" sz="2800" b="1" dirty="0" smtClean="0">
                <a:latin typeface="Times New Roman" pitchFamily="18" charset="0"/>
              </a:rPr>
              <a:t>FDD</a:t>
            </a:r>
            <a:r>
              <a:rPr lang="zh-CN" altLang="en-US" sz="2800" b="1" dirty="0" smtClean="0">
                <a:latin typeface="Times New Roman" pitchFamily="18" charset="0"/>
              </a:rPr>
              <a:t>版为主）和美国提出的</a:t>
            </a:r>
            <a:r>
              <a:rPr lang="en-US" altLang="zh-CN" sz="2800" b="1" dirty="0" smtClean="0">
                <a:effectLst>
                  <a:outerShdw blurRad="38100" dist="38100" dir="2700000" algn="tl">
                    <a:srgbClr val="FFFFFF"/>
                  </a:outerShdw>
                </a:effectLst>
                <a:latin typeface="Times New Roman" pitchFamily="18" charset="0"/>
              </a:rPr>
              <a:t>CDMA2000</a:t>
            </a:r>
            <a:r>
              <a:rPr lang="zh-CN" altLang="en-US" sz="2800" b="1" dirty="0" smtClean="0">
                <a:latin typeface="Times New Roman" pitchFamily="18" charset="0"/>
              </a:rPr>
              <a:t>系统都是</a:t>
            </a:r>
            <a:r>
              <a:rPr lang="en-US" altLang="zh-CN" sz="2800" b="1" dirty="0" smtClean="0">
                <a:effectLst>
                  <a:outerShdw blurRad="38100" dist="38100" dir="2700000" algn="tl">
                    <a:srgbClr val="FFFFFF"/>
                  </a:outerShdw>
                </a:effectLst>
                <a:latin typeface="Times New Roman" pitchFamily="18" charset="0"/>
              </a:rPr>
              <a:t>FDD</a:t>
            </a:r>
            <a:r>
              <a:rPr lang="zh-CN" altLang="en-US" sz="2800" b="1" dirty="0" smtClean="0">
                <a:latin typeface="Times New Roman" pitchFamily="18" charset="0"/>
              </a:rPr>
              <a:t>系统，中国的</a:t>
            </a:r>
            <a:r>
              <a:rPr lang="en-US" altLang="zh-CN" sz="2800" b="1" dirty="0" smtClean="0">
                <a:effectLst>
                  <a:outerShdw blurRad="38100" dist="38100" dir="2700000" algn="tl">
                    <a:srgbClr val="FFFFFF"/>
                  </a:outerShdw>
                </a:effectLst>
                <a:latin typeface="Times New Roman" pitchFamily="18" charset="0"/>
              </a:rPr>
              <a:t>TD-SCDMA</a:t>
            </a:r>
            <a:r>
              <a:rPr lang="zh-CN" altLang="en-US" sz="2800" b="1" dirty="0" smtClean="0">
                <a:latin typeface="Times New Roman" pitchFamily="18" charset="0"/>
              </a:rPr>
              <a:t>属</a:t>
            </a:r>
            <a:r>
              <a:rPr lang="en-US" altLang="zh-CN" sz="2800" b="1" dirty="0" smtClean="0">
                <a:effectLst>
                  <a:outerShdw blurRad="38100" dist="38100" dir="2700000" algn="tl">
                    <a:srgbClr val="FFFFFF"/>
                  </a:outerShdw>
                </a:effectLst>
                <a:latin typeface="Times New Roman" pitchFamily="18" charset="0"/>
              </a:rPr>
              <a:t>TDD</a:t>
            </a:r>
            <a:r>
              <a:rPr lang="zh-CN" altLang="en-US" sz="2800" b="1" dirty="0" smtClean="0">
                <a:latin typeface="Times New Roman" pitchFamily="18" charset="0"/>
              </a:rPr>
              <a:t>系统。</a:t>
            </a:r>
          </a:p>
          <a:p>
            <a:pPr eaLnBrk="1" hangingPunct="1">
              <a:buFont typeface="Wingdings" pitchFamily="2" charset="2"/>
              <a:buNone/>
              <a:defRPr/>
            </a:pPr>
            <a:r>
              <a:rPr lang="zh-CN" altLang="en-US" sz="2800" b="1" baseline="30000" dirty="0" smtClean="0">
                <a:latin typeface="Times New Roman" pitchFamily="18" charset="0"/>
              </a:rPr>
              <a:t>＊</a:t>
            </a:r>
            <a:r>
              <a:rPr lang="zh-CN" altLang="en-US" sz="2800" b="1" dirty="0" smtClean="0">
                <a:latin typeface="Times New Roman" pitchFamily="18" charset="0"/>
              </a:rPr>
              <a:t>注：</a:t>
            </a:r>
            <a:r>
              <a:rPr lang="en-US" altLang="zh-CN" sz="2800" b="1" dirty="0" smtClean="0">
                <a:effectLst>
                  <a:outerShdw blurRad="38100" dist="38100" dir="2700000" algn="tl">
                    <a:srgbClr val="000000">
                      <a:alpha val="43137"/>
                    </a:srgbClr>
                  </a:outerShdw>
                </a:effectLst>
                <a:latin typeface="Times New Roman" pitchFamily="18" charset="0"/>
              </a:rPr>
              <a:t>PHS</a:t>
            </a:r>
            <a:r>
              <a:rPr lang="zh-CN" altLang="en-US"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Personal Handy System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cstate="print"/>
          <a:srcRect/>
          <a:stretch>
            <a:fillRect/>
          </a:stretch>
        </p:blipFill>
        <p:spPr bwMode="auto">
          <a:xfrm>
            <a:off x="685800" y="2133600"/>
            <a:ext cx="7866063" cy="4248150"/>
          </a:xfrm>
          <a:prstGeom prst="rect">
            <a:avLst/>
          </a:prstGeom>
          <a:noFill/>
          <a:ln w="9525">
            <a:noFill/>
            <a:miter lim="800000"/>
            <a:headEnd/>
            <a:tailEnd/>
          </a:ln>
        </p:spPr>
      </p:pic>
      <p:sp>
        <p:nvSpPr>
          <p:cNvPr id="37890"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4</a:t>
            </a:r>
            <a:r>
              <a:rPr lang="zh-CN" altLang="en-US" sz="4000" b="1" dirty="0" smtClean="0">
                <a:latin typeface="Times New Roman" pitchFamily="18" charset="0"/>
              </a:rPr>
              <a:t>）</a:t>
            </a:r>
          </a:p>
        </p:txBody>
      </p:sp>
      <p:sp>
        <p:nvSpPr>
          <p:cNvPr id="93189" name="Text Box 5"/>
          <p:cNvSpPr txBox="1">
            <a:spLocks noChangeArrowheads="1"/>
          </p:cNvSpPr>
          <p:nvPr/>
        </p:nvSpPr>
        <p:spPr bwMode="auto">
          <a:xfrm>
            <a:off x="228600" y="21336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传输质量</a:t>
            </a:r>
          </a:p>
        </p:txBody>
      </p:sp>
      <p:sp>
        <p:nvSpPr>
          <p:cNvPr id="93190" name="Text Box 6"/>
          <p:cNvSpPr txBox="1">
            <a:spLocks noChangeArrowheads="1"/>
          </p:cNvSpPr>
          <p:nvPr/>
        </p:nvSpPr>
        <p:spPr bwMode="auto">
          <a:xfrm>
            <a:off x="228600" y="42672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传输安全</a:t>
            </a:r>
          </a:p>
        </p:txBody>
      </p:sp>
      <p:sp>
        <p:nvSpPr>
          <p:cNvPr id="37895" name="TextBox 6"/>
          <p:cNvSpPr txBox="1">
            <a:spLocks noChangeArrowheads="1"/>
          </p:cNvSpPr>
          <p:nvPr/>
        </p:nvSpPr>
        <p:spPr bwMode="auto">
          <a:xfrm>
            <a:off x="762000" y="4876800"/>
            <a:ext cx="3733800" cy="1323975"/>
          </a:xfrm>
          <a:prstGeom prst="rect">
            <a:avLst/>
          </a:prstGeom>
          <a:noFill/>
          <a:ln w="9525">
            <a:noFill/>
            <a:miter lim="800000"/>
            <a:headEnd/>
            <a:tailEnd/>
          </a:ln>
        </p:spPr>
        <p:txBody>
          <a:bodyPr>
            <a:spAutoFit/>
          </a:bodyPr>
          <a:lstStyle/>
          <a:p>
            <a:pPr algn="l"/>
            <a:r>
              <a:rPr lang="zh-CN" altLang="en-US" sz="2000" dirty="0">
                <a:latin typeface="Times New Roman" pitchFamily="18" charset="0"/>
                <a:cs typeface="Times New Roman" pitchFamily="18" charset="0"/>
              </a:rPr>
              <a:t>注：尽管由于</a:t>
            </a:r>
            <a:r>
              <a:rPr lang="en-US" altLang="zh-CN" sz="2000" dirty="0">
                <a:latin typeface="Times New Roman" pitchFamily="18" charset="0"/>
                <a:cs typeface="Times New Roman" pitchFamily="18" charset="0"/>
              </a:rPr>
              <a:t>Internet</a:t>
            </a:r>
            <a:r>
              <a:rPr lang="zh-CN" altLang="en-US" sz="2000" dirty="0">
                <a:latin typeface="Times New Roman" pitchFamily="18" charset="0"/>
                <a:cs typeface="Times New Roman" pitchFamily="18" charset="0"/>
              </a:rPr>
              <a:t>这一特定通信协议的设计特点，对有线互联网通信的截获是容易办到的。</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1143000" y="304800"/>
            <a:ext cx="7793038" cy="1462088"/>
          </a:xfrm>
        </p:spPr>
        <p:txBody>
          <a:bodyPr/>
          <a:lstStyle/>
          <a:p>
            <a:r>
              <a:rPr lang="en-US" altLang="zh-CN" sz="4000" b="1" dirty="0" smtClean="0">
                <a:latin typeface="Times New Roman" pitchFamily="18" charset="0"/>
                <a:cs typeface="Times New Roman" pitchFamily="18" charset="0"/>
              </a:rPr>
              <a:t>PHS</a:t>
            </a:r>
            <a:r>
              <a:rPr lang="zh-CN" altLang="en-US" sz="4000" b="1" dirty="0" smtClean="0">
                <a:latin typeface="Times New Roman" pitchFamily="18" charset="0"/>
                <a:cs typeface="Times New Roman" pitchFamily="18" charset="0"/>
              </a:rPr>
              <a:t>帧结构</a:t>
            </a:r>
          </a:p>
        </p:txBody>
      </p:sp>
      <p:pic>
        <p:nvPicPr>
          <p:cNvPr id="79875" name="Picture 2" descr="E:\scan\20100509\Image1.jpg"/>
          <p:cNvPicPr>
            <a:picLocks noGrp="1" noChangeAspect="1" noChangeArrowheads="1"/>
          </p:cNvPicPr>
          <p:nvPr>
            <p:ph idx="1"/>
          </p:nvPr>
        </p:nvPicPr>
        <p:blipFill>
          <a:blip r:embed="rId2" cstate="print"/>
          <a:srcRect/>
          <a:stretch>
            <a:fillRect/>
          </a:stretch>
        </p:blipFill>
        <p:spPr>
          <a:xfrm>
            <a:off x="914400" y="2209800"/>
            <a:ext cx="7086600" cy="3429000"/>
          </a:xfrm>
          <a:noFill/>
        </p:spPr>
      </p:pic>
      <p:sp>
        <p:nvSpPr>
          <p:cNvPr id="79876" name="TextBox 4"/>
          <p:cNvSpPr txBox="1">
            <a:spLocks noChangeArrowheads="1"/>
          </p:cNvSpPr>
          <p:nvPr/>
        </p:nvSpPr>
        <p:spPr bwMode="auto">
          <a:xfrm>
            <a:off x="1219200" y="5867400"/>
            <a:ext cx="7010400" cy="400050"/>
          </a:xfrm>
          <a:prstGeom prst="rect">
            <a:avLst/>
          </a:prstGeom>
          <a:noFill/>
          <a:ln w="9525">
            <a:noFill/>
            <a:miter lim="800000"/>
            <a:headEnd/>
            <a:tailEnd/>
          </a:ln>
        </p:spPr>
        <p:txBody>
          <a:bodyPr>
            <a:spAutoFit/>
          </a:bodyPr>
          <a:lstStyle/>
          <a:p>
            <a:pPr algn="l"/>
            <a:r>
              <a:rPr lang="en-US" altLang="zh-CN" sz="2000">
                <a:solidFill>
                  <a:schemeClr val="tx1"/>
                </a:solidFill>
                <a:latin typeface="Times New Roman" pitchFamily="18" charset="0"/>
                <a:cs typeface="Times New Roman" pitchFamily="18" charset="0"/>
              </a:rPr>
              <a:t>CS</a:t>
            </a:r>
            <a:r>
              <a:rPr lang="zh-CN" altLang="en-US" sz="2000">
                <a:solidFill>
                  <a:schemeClr val="tx1"/>
                </a:solidFill>
                <a:latin typeface="Times New Roman" pitchFamily="18" charset="0"/>
                <a:cs typeface="Times New Roman" pitchFamily="18" charset="0"/>
              </a:rPr>
              <a:t>：</a:t>
            </a:r>
            <a:r>
              <a:rPr lang="en-US" altLang="zh-CN" sz="2000">
                <a:solidFill>
                  <a:schemeClr val="tx1"/>
                </a:solidFill>
                <a:latin typeface="Times New Roman" pitchFamily="18" charset="0"/>
                <a:cs typeface="Times New Roman" pitchFamily="18" charset="0"/>
              </a:rPr>
              <a:t>Cell Station                  PS</a:t>
            </a:r>
            <a:r>
              <a:rPr lang="zh-CN" altLang="en-US" sz="2000">
                <a:solidFill>
                  <a:schemeClr val="tx1"/>
                </a:solidFill>
                <a:latin typeface="Times New Roman" pitchFamily="18" charset="0"/>
                <a:cs typeface="Times New Roman" pitchFamily="18" charset="0"/>
              </a:rPr>
              <a:t>：</a:t>
            </a:r>
            <a:r>
              <a:rPr lang="en-US" altLang="zh-CN" sz="2000">
                <a:solidFill>
                  <a:schemeClr val="tx1"/>
                </a:solidFill>
                <a:latin typeface="Times New Roman" pitchFamily="18" charset="0"/>
                <a:cs typeface="Times New Roman" pitchFamily="18" charset="0"/>
              </a:rPr>
              <a:t>Personal Station</a:t>
            </a:r>
          </a:p>
        </p:txBody>
      </p:sp>
      <p:sp>
        <p:nvSpPr>
          <p:cNvPr id="79877" name="等腰三角形 5"/>
          <p:cNvSpPr>
            <a:spLocks noChangeArrowheads="1"/>
          </p:cNvSpPr>
          <p:nvPr/>
        </p:nvSpPr>
        <p:spPr bwMode="auto">
          <a:xfrm>
            <a:off x="7620000" y="2362200"/>
            <a:ext cx="457200" cy="609600"/>
          </a:xfrm>
          <a:prstGeom prst="triangle">
            <a:avLst>
              <a:gd name="adj" fmla="val 50000"/>
            </a:avLst>
          </a:prstGeom>
          <a:noFill/>
          <a:ln w="9525" algn="ctr">
            <a:noFill/>
            <a:round/>
            <a:headEnd/>
            <a:tailEnd/>
          </a:ln>
        </p:spPr>
        <p:txBody>
          <a:bodyPr>
            <a:spAutoFit/>
          </a:bodyPr>
          <a:lstStyle/>
          <a:p>
            <a:endParaRPr lang="zh-CN" altLang="en-US"/>
          </a:p>
        </p:txBody>
      </p:sp>
      <p:sp>
        <p:nvSpPr>
          <p:cNvPr id="7" name="十边形 6"/>
          <p:cNvSpPr/>
          <p:nvPr/>
        </p:nvSpPr>
        <p:spPr bwMode="auto">
          <a:xfrm>
            <a:off x="3124200" y="3200400"/>
            <a:ext cx="179388" cy="179388"/>
          </a:xfrm>
          <a:prstGeom prst="decagon">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8" name="十边形 7"/>
          <p:cNvSpPr/>
          <p:nvPr/>
        </p:nvSpPr>
        <p:spPr bwMode="auto">
          <a:xfrm>
            <a:off x="3124200" y="4114800"/>
            <a:ext cx="179388" cy="179388"/>
          </a:xfrm>
          <a:prstGeom prst="decagon">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9" name="十边形 8"/>
          <p:cNvSpPr/>
          <p:nvPr/>
        </p:nvSpPr>
        <p:spPr bwMode="auto">
          <a:xfrm>
            <a:off x="5105400" y="4191000"/>
            <a:ext cx="179388" cy="179388"/>
          </a:xfrm>
          <a:prstGeom prst="decagon">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10" name="十边形 9"/>
          <p:cNvSpPr/>
          <p:nvPr/>
        </p:nvSpPr>
        <p:spPr bwMode="auto">
          <a:xfrm>
            <a:off x="5181600" y="3276600"/>
            <a:ext cx="179388" cy="179388"/>
          </a:xfrm>
          <a:prstGeom prst="decagon">
            <a:avLst/>
          </a:prstGeom>
          <a:solidFill>
            <a:srgbClr val="FF000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11" name="十边形 10"/>
          <p:cNvSpPr/>
          <p:nvPr/>
        </p:nvSpPr>
        <p:spPr bwMode="auto">
          <a:xfrm>
            <a:off x="3657600" y="3200400"/>
            <a:ext cx="179388" cy="179388"/>
          </a:xfrm>
          <a:prstGeom prst="decagon">
            <a:avLst/>
          </a:prstGeom>
          <a:solidFill>
            <a:srgbClr val="0070C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12" name="十边形 11"/>
          <p:cNvSpPr/>
          <p:nvPr/>
        </p:nvSpPr>
        <p:spPr bwMode="auto">
          <a:xfrm>
            <a:off x="3657600" y="5029200"/>
            <a:ext cx="179388" cy="179388"/>
          </a:xfrm>
          <a:prstGeom prst="decagon">
            <a:avLst/>
          </a:prstGeom>
          <a:solidFill>
            <a:srgbClr val="0070C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13" name="十边形 12"/>
          <p:cNvSpPr/>
          <p:nvPr/>
        </p:nvSpPr>
        <p:spPr bwMode="auto">
          <a:xfrm>
            <a:off x="5638800" y="3276600"/>
            <a:ext cx="179388" cy="179388"/>
          </a:xfrm>
          <a:prstGeom prst="decagon">
            <a:avLst/>
          </a:prstGeom>
          <a:solidFill>
            <a:srgbClr val="0070C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p:nvSpPr>
          <p:cNvPr id="14" name="十边形 13"/>
          <p:cNvSpPr/>
          <p:nvPr/>
        </p:nvSpPr>
        <p:spPr bwMode="auto">
          <a:xfrm>
            <a:off x="5638800" y="5105400"/>
            <a:ext cx="179388" cy="179388"/>
          </a:xfrm>
          <a:prstGeom prst="decagon">
            <a:avLst/>
          </a:prstGeom>
          <a:solidFill>
            <a:srgbClr val="0070C0"/>
          </a:solidFill>
          <a:ln w="9525" cap="flat" cmpd="sng" algn="ctr">
            <a:noFill/>
            <a:prstDash val="solid"/>
            <a:round/>
            <a:headEnd type="none" w="med" len="med"/>
            <a:tailEnd type="none" w="med" len="med"/>
          </a:ln>
          <a:effectLst/>
        </p:spPr>
        <p:txBody>
          <a:bodyPr>
            <a:spAutoFit/>
          </a:bodyPr>
          <a:lstStyle/>
          <a:p>
            <a:pPr>
              <a:defRPr/>
            </a:pPr>
            <a:endParaRPr lang="zh-CN" altLang="en-US"/>
          </a:p>
        </p:txBody>
      </p:sp>
      <p:sp useBgFill="1">
        <p:nvSpPr>
          <p:cNvPr id="79886" name="TextBox 14"/>
          <p:cNvSpPr txBox="1">
            <a:spLocks noChangeArrowheads="1"/>
          </p:cNvSpPr>
          <p:nvPr/>
        </p:nvSpPr>
        <p:spPr bwMode="auto">
          <a:xfrm>
            <a:off x="1676400" y="2895600"/>
            <a:ext cx="609600" cy="381000"/>
          </a:xfrm>
          <a:prstGeom prst="rect">
            <a:avLst/>
          </a:prstGeom>
          <a:ln w="9525">
            <a:noFill/>
            <a:miter lim="800000"/>
            <a:headEnd/>
            <a:tailEnd/>
          </a:ln>
        </p:spPr>
        <p:txBody>
          <a:bodyPr>
            <a:spAutoFit/>
          </a:bodyPr>
          <a:lstStyle/>
          <a:p>
            <a:pPr algn="l"/>
            <a:r>
              <a:rPr lang="zh-CN" altLang="en-US">
                <a:solidFill>
                  <a:schemeClr val="tx1"/>
                </a:solidFill>
              </a:rPr>
              <a:t>处</a:t>
            </a:r>
          </a:p>
        </p:txBody>
      </p:sp>
      <p:sp useBgFill="1">
        <p:nvSpPr>
          <p:cNvPr id="79887" name="TextBox 15"/>
          <p:cNvSpPr txBox="1">
            <a:spLocks noChangeArrowheads="1"/>
          </p:cNvSpPr>
          <p:nvPr/>
        </p:nvSpPr>
        <p:spPr bwMode="auto">
          <a:xfrm>
            <a:off x="1676400" y="3810000"/>
            <a:ext cx="609600" cy="381000"/>
          </a:xfrm>
          <a:prstGeom prst="rect">
            <a:avLst/>
          </a:prstGeom>
          <a:ln w="9525">
            <a:noFill/>
            <a:miter lim="800000"/>
            <a:headEnd/>
            <a:tailEnd/>
          </a:ln>
        </p:spPr>
        <p:txBody>
          <a:bodyPr>
            <a:spAutoFit/>
          </a:bodyPr>
          <a:lstStyle/>
          <a:p>
            <a:pPr algn="l"/>
            <a:r>
              <a:rPr lang="zh-CN" altLang="en-US">
                <a:solidFill>
                  <a:schemeClr val="tx1"/>
                </a:solidFill>
              </a:rPr>
              <a:t>处</a:t>
            </a:r>
          </a:p>
        </p:txBody>
      </p:sp>
      <p:sp useBgFill="1">
        <p:nvSpPr>
          <p:cNvPr id="79888" name="TextBox 16"/>
          <p:cNvSpPr txBox="1">
            <a:spLocks noChangeArrowheads="1"/>
          </p:cNvSpPr>
          <p:nvPr/>
        </p:nvSpPr>
        <p:spPr bwMode="auto">
          <a:xfrm>
            <a:off x="1752600" y="4648200"/>
            <a:ext cx="609600" cy="381000"/>
          </a:xfrm>
          <a:prstGeom prst="rect">
            <a:avLst/>
          </a:prstGeom>
          <a:ln w="9525">
            <a:noFill/>
            <a:miter lim="800000"/>
            <a:headEnd/>
            <a:tailEnd/>
          </a:ln>
        </p:spPr>
        <p:txBody>
          <a:bodyPr>
            <a:spAutoFit/>
          </a:bodyPr>
          <a:lstStyle/>
          <a:p>
            <a:pPr algn="l"/>
            <a:r>
              <a:rPr lang="zh-CN" altLang="en-US">
                <a:solidFill>
                  <a:schemeClr val="tx1"/>
                </a:solidFill>
              </a:rPr>
              <a:t>处</a:t>
            </a:r>
          </a:p>
        </p:txBody>
      </p:sp>
      <p:cxnSp>
        <p:nvCxnSpPr>
          <p:cNvPr id="19" name="直接箭头连接符 18"/>
          <p:cNvCxnSpPr/>
          <p:nvPr/>
        </p:nvCxnSpPr>
        <p:spPr bwMode="auto">
          <a:xfrm rot="5400000">
            <a:off x="3010694" y="3618706"/>
            <a:ext cx="381000" cy="1588"/>
          </a:xfrm>
          <a:prstGeom prst="straightConnector1">
            <a:avLst/>
          </a:prstGeom>
          <a:ln>
            <a:solidFill>
              <a:srgbClr val="FF00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直接箭头连接符 26"/>
          <p:cNvCxnSpPr/>
          <p:nvPr/>
        </p:nvCxnSpPr>
        <p:spPr bwMode="auto">
          <a:xfrm rot="5400000" flipH="1" flipV="1">
            <a:off x="5106194" y="3656806"/>
            <a:ext cx="304800" cy="1588"/>
          </a:xfrm>
          <a:prstGeom prst="straightConnector1">
            <a:avLst/>
          </a:prstGeom>
          <a:ln>
            <a:solidFill>
              <a:srgbClr val="FF00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0" name="直接箭头连接符 29"/>
          <p:cNvCxnSpPr/>
          <p:nvPr/>
        </p:nvCxnSpPr>
        <p:spPr bwMode="auto">
          <a:xfrm rot="5400000">
            <a:off x="3201194" y="4037806"/>
            <a:ext cx="1066800" cy="1588"/>
          </a:xfrm>
          <a:prstGeom prst="straightConnector1">
            <a:avLst/>
          </a:prstGeom>
          <a:ln>
            <a:solidFill>
              <a:srgbClr val="0070C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直接箭头连接符 32"/>
          <p:cNvCxnSpPr/>
          <p:nvPr/>
        </p:nvCxnSpPr>
        <p:spPr bwMode="auto">
          <a:xfrm rot="5400000" flipH="1" flipV="1">
            <a:off x="5145088" y="4076700"/>
            <a:ext cx="1141412" cy="1588"/>
          </a:xfrm>
          <a:prstGeom prst="straightConnector1">
            <a:avLst/>
          </a:prstGeom>
          <a:ln>
            <a:solidFill>
              <a:srgbClr val="0070C0"/>
            </a:solidFill>
            <a:headEnd type="none" w="med" len="med"/>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150938" y="533400"/>
            <a:ext cx="7793037" cy="1143000"/>
          </a:xfrm>
        </p:spPr>
        <p:txBody>
          <a:bodyPr/>
          <a:lstStyle/>
          <a:p>
            <a:r>
              <a:rPr lang="en-US" altLang="zh-CN" sz="4000" b="1" dirty="0" smtClean="0">
                <a:latin typeface="Times New Roman" pitchFamily="18" charset="0"/>
                <a:cs typeface="Times New Roman" pitchFamily="18" charset="0"/>
              </a:rPr>
              <a:t>WCDMA/FDD</a:t>
            </a:r>
            <a:r>
              <a:rPr lang="zh-CN" altLang="en-US" sz="4000" b="1" dirty="0" smtClean="0">
                <a:latin typeface="Times New Roman" pitchFamily="18" charset="0"/>
                <a:cs typeface="Times New Roman" pitchFamily="18" charset="0"/>
              </a:rPr>
              <a:t>和</a:t>
            </a:r>
            <a:r>
              <a:rPr lang="en-US" altLang="zh-CN" sz="4000" b="1" dirty="0" smtClean="0">
                <a:latin typeface="Times New Roman" pitchFamily="18" charset="0"/>
                <a:cs typeface="Times New Roman" pitchFamily="18" charset="0"/>
              </a:rPr>
              <a:t>WCDMA/TDD</a:t>
            </a:r>
            <a:endParaRPr lang="zh-CN" altLang="en-US" sz="4000" b="1" dirty="0" smtClean="0">
              <a:latin typeface="Times New Roman" pitchFamily="18" charset="0"/>
              <a:cs typeface="Times New Roman" pitchFamily="18" charset="0"/>
            </a:endParaRPr>
          </a:p>
        </p:txBody>
      </p:sp>
      <p:pic>
        <p:nvPicPr>
          <p:cNvPr id="80899" name="Picture 2"/>
          <p:cNvPicPr>
            <a:picLocks noGrp="1" noChangeAspect="1" noChangeArrowheads="1"/>
          </p:cNvPicPr>
          <p:nvPr>
            <p:ph idx="1"/>
          </p:nvPr>
        </p:nvPicPr>
        <p:blipFill>
          <a:blip r:embed="rId2" cstate="print"/>
          <a:srcRect/>
          <a:stretch>
            <a:fillRect/>
          </a:stretch>
        </p:blipFill>
        <p:spPr>
          <a:xfrm>
            <a:off x="1066800" y="2057400"/>
            <a:ext cx="7077075" cy="2743200"/>
          </a:xfrm>
          <a:noFill/>
        </p:spPr>
      </p:pic>
      <p:sp>
        <p:nvSpPr>
          <p:cNvPr id="80900" name="TextBox 5"/>
          <p:cNvSpPr txBox="1">
            <a:spLocks noChangeArrowheads="1"/>
          </p:cNvSpPr>
          <p:nvPr/>
        </p:nvSpPr>
        <p:spPr bwMode="auto">
          <a:xfrm>
            <a:off x="1295400" y="4734342"/>
            <a:ext cx="6781800" cy="2123658"/>
          </a:xfrm>
          <a:prstGeom prst="rect">
            <a:avLst/>
          </a:prstGeom>
          <a:noFill/>
          <a:ln w="9525">
            <a:noFill/>
            <a:miter lim="800000"/>
            <a:headEnd/>
            <a:tailEnd/>
          </a:ln>
        </p:spPr>
        <p:txBody>
          <a:bodyPr>
            <a:spAutoFit/>
          </a:bodyPr>
          <a:lstStyle/>
          <a:p>
            <a:pPr algn="l"/>
            <a:r>
              <a:rPr lang="en-US" altLang="zh-CN" sz="2400" dirty="0">
                <a:solidFill>
                  <a:schemeClr val="tx1"/>
                </a:solidFill>
                <a:latin typeface="Times New Roman" pitchFamily="18" charset="0"/>
                <a:cs typeface="Times New Roman" pitchFamily="18" charset="0"/>
              </a:rPr>
              <a:t>Bandwidth</a:t>
            </a:r>
            <a:r>
              <a:rPr lang="zh-CN" altLang="en-US" sz="2400" dirty="0">
                <a:solidFill>
                  <a:schemeClr val="tx1"/>
                </a:solidFill>
                <a:latin typeface="Times New Roman" pitchFamily="18" charset="0"/>
                <a:cs typeface="Times New Roman" pitchFamily="18" charset="0"/>
              </a:rPr>
              <a:t>：带宽</a:t>
            </a:r>
            <a:endParaRPr lang="en-US" altLang="zh-CN" sz="2400" dirty="0">
              <a:solidFill>
                <a:schemeClr val="tx1"/>
              </a:solidFill>
              <a:latin typeface="Times New Roman" pitchFamily="18" charset="0"/>
              <a:cs typeface="Times New Roman" pitchFamily="18" charset="0"/>
            </a:endParaRPr>
          </a:p>
          <a:p>
            <a:pPr algn="l"/>
            <a:r>
              <a:rPr lang="en-US" altLang="zh-CN" sz="2400" dirty="0">
                <a:solidFill>
                  <a:schemeClr val="tx1"/>
                </a:solidFill>
                <a:latin typeface="Times New Roman" pitchFamily="18" charset="0"/>
                <a:cs typeface="Times New Roman" pitchFamily="18" charset="0"/>
              </a:rPr>
              <a:t>Uplink:</a:t>
            </a:r>
            <a:r>
              <a:rPr lang="zh-CN" altLang="en-US" sz="2400" dirty="0">
                <a:solidFill>
                  <a:schemeClr val="tx1"/>
                </a:solidFill>
                <a:latin typeface="Times New Roman" pitchFamily="18" charset="0"/>
                <a:cs typeface="Times New Roman" pitchFamily="18" charset="0"/>
              </a:rPr>
              <a:t>上行链路                </a:t>
            </a:r>
            <a:r>
              <a:rPr lang="en-US" altLang="zh-CN" sz="2400" dirty="0">
                <a:solidFill>
                  <a:schemeClr val="tx1"/>
                </a:solidFill>
                <a:latin typeface="Times New Roman" pitchFamily="18" charset="0"/>
                <a:cs typeface="Times New Roman" pitchFamily="18" charset="0"/>
              </a:rPr>
              <a:t>downlink:</a:t>
            </a:r>
            <a:r>
              <a:rPr lang="zh-CN" altLang="en-US" sz="2400" dirty="0">
                <a:solidFill>
                  <a:schemeClr val="tx1"/>
                </a:solidFill>
                <a:latin typeface="Times New Roman" pitchFamily="18" charset="0"/>
                <a:cs typeface="Times New Roman" pitchFamily="18" charset="0"/>
              </a:rPr>
              <a:t>下行链路</a:t>
            </a:r>
            <a:endParaRPr lang="en-US" altLang="zh-CN" sz="2400" dirty="0">
              <a:solidFill>
                <a:schemeClr val="tx1"/>
              </a:solidFill>
              <a:latin typeface="Times New Roman" pitchFamily="18" charset="0"/>
              <a:cs typeface="Times New Roman" pitchFamily="18" charset="0"/>
            </a:endParaRPr>
          </a:p>
          <a:p>
            <a:pPr algn="l"/>
            <a:r>
              <a:rPr lang="en-US" altLang="zh-CN" sz="2400" dirty="0">
                <a:solidFill>
                  <a:schemeClr val="tx1"/>
                </a:solidFill>
                <a:latin typeface="Times New Roman" pitchFamily="18" charset="0"/>
                <a:cs typeface="Times New Roman" pitchFamily="18" charset="0"/>
              </a:rPr>
              <a:t>Guard period:</a:t>
            </a:r>
            <a:r>
              <a:rPr lang="zh-CN" altLang="en-US" sz="2400" dirty="0">
                <a:solidFill>
                  <a:schemeClr val="tx1"/>
                </a:solidFill>
                <a:latin typeface="Times New Roman" pitchFamily="18" charset="0"/>
                <a:cs typeface="Times New Roman" pitchFamily="18" charset="0"/>
              </a:rPr>
              <a:t>保护周期</a:t>
            </a:r>
            <a:endParaRPr lang="en-US" altLang="zh-CN" sz="2400" dirty="0">
              <a:solidFill>
                <a:schemeClr val="tx1"/>
              </a:solidFill>
              <a:latin typeface="Times New Roman" pitchFamily="18" charset="0"/>
              <a:cs typeface="Times New Roman" pitchFamily="18" charset="0"/>
            </a:endParaRPr>
          </a:p>
          <a:p>
            <a:pPr algn="l"/>
            <a:r>
              <a:rPr lang="en-US" altLang="zh-CN" sz="2400" dirty="0">
                <a:solidFill>
                  <a:schemeClr val="tx1"/>
                </a:solidFill>
                <a:latin typeface="Times New Roman" pitchFamily="18" charset="0"/>
                <a:cs typeface="Times New Roman" pitchFamily="18" charset="0"/>
              </a:rPr>
              <a:t>Duplex separation:  </a:t>
            </a:r>
            <a:r>
              <a:rPr lang="zh-CN" altLang="en-US" sz="2400" dirty="0">
                <a:solidFill>
                  <a:schemeClr val="tx1"/>
                </a:solidFill>
                <a:latin typeface="Times New Roman" pitchFamily="18" charset="0"/>
                <a:cs typeface="Times New Roman" pitchFamily="18" charset="0"/>
              </a:rPr>
              <a:t>（频分）双工间隔</a:t>
            </a:r>
          </a:p>
        </p:txBody>
      </p:sp>
      <p:sp>
        <p:nvSpPr>
          <p:cNvPr id="5" name="直角上箭头 4">
            <a:hlinkClick r:id="rId3" action="ppaction://hlinksldjump"/>
          </p:cNvPr>
          <p:cNvSpPr/>
          <p:nvPr/>
        </p:nvSpPr>
        <p:spPr bwMode="auto">
          <a:xfrm>
            <a:off x="7924800" y="5943600"/>
            <a:ext cx="533400" cy="457200"/>
          </a:xfrm>
          <a:prstGeom prst="bentUpArrow">
            <a:avLst>
              <a:gd name="adj1" fmla="val 36111"/>
              <a:gd name="adj2" fmla="val 36111"/>
              <a:gd name="adj3" fmla="val 41667"/>
            </a:avLst>
          </a:prstGeom>
          <a:solidFill>
            <a:srgbClr val="7030A0"/>
          </a:solidFill>
          <a:ln w="9525" cap="flat" cmpd="sng" algn="ctr">
            <a:noFill/>
            <a:prstDash val="solid"/>
            <a:round/>
            <a:headEnd type="none" w="med" len="med"/>
            <a:tailEnd type="none" w="med" len="med"/>
          </a:ln>
          <a:effectLst/>
        </p:spPr>
        <p:txBody>
          <a:bodyPr>
            <a:spAutoFit/>
          </a:bodyPr>
          <a:lstStyle/>
          <a:p>
            <a:pPr>
              <a:defRPr/>
            </a:pP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zh-CN" altLang="en-US" sz="4000" b="1" dirty="0" smtClean="0"/>
              <a:t>常见无线通信系统 和</a:t>
            </a:r>
            <a:r>
              <a:rPr lang="en-US" altLang="zh-CN" sz="4000" b="1" dirty="0" smtClean="0"/>
              <a:t/>
            </a:r>
            <a:br>
              <a:rPr lang="en-US" altLang="zh-CN" sz="4000" b="1" dirty="0" smtClean="0"/>
            </a:br>
            <a:r>
              <a:rPr lang="en-US" altLang="zh-CN" sz="4000" b="1" dirty="0" smtClean="0"/>
              <a:t>                    </a:t>
            </a:r>
            <a:r>
              <a:rPr lang="zh-CN" altLang="en-US" sz="4000" b="1" dirty="0" smtClean="0"/>
              <a:t>标准化蜂窝系统简介</a:t>
            </a:r>
          </a:p>
        </p:txBody>
      </p:sp>
      <p:sp>
        <p:nvSpPr>
          <p:cNvPr id="81923" name="Rectangle 3"/>
          <p:cNvSpPr>
            <a:spLocks noGrp="1" noChangeArrowheads="1"/>
          </p:cNvSpPr>
          <p:nvPr>
            <p:ph type="body" idx="1"/>
          </p:nvPr>
        </p:nvSpPr>
        <p:spPr>
          <a:xfrm>
            <a:off x="762000" y="2057400"/>
            <a:ext cx="7772400" cy="4114800"/>
          </a:xfrm>
          <a:noFill/>
        </p:spPr>
        <p:txBody>
          <a:bodyPr/>
          <a:lstStyle/>
          <a:p>
            <a:pPr eaLnBrk="1" hangingPunct="1">
              <a:buFont typeface="Wingdings" pitchFamily="2" charset="2"/>
              <a:buNone/>
            </a:pPr>
            <a:r>
              <a:rPr lang="zh-CN" altLang="en-US" b="1" dirty="0" smtClean="0">
                <a:latin typeface="Times New Roman" pitchFamily="18" charset="0"/>
              </a:rPr>
              <a:t>（一）、各种不同的无线通信系统</a:t>
            </a:r>
          </a:p>
          <a:p>
            <a:pPr eaLnBrk="1" hangingPunct="1">
              <a:buFont typeface="Wingdings" pitchFamily="2" charset="2"/>
              <a:buNone/>
            </a:pPr>
            <a:r>
              <a:rPr lang="zh-CN" altLang="en-US" b="1" dirty="0" smtClean="0">
                <a:latin typeface="Times New Roman" pitchFamily="18" charset="0"/>
              </a:rPr>
              <a:t>（二）、不同无线通信应用的不同需求</a:t>
            </a:r>
          </a:p>
          <a:p>
            <a:pPr eaLnBrk="1" hangingPunct="1">
              <a:buFont typeface="Wingdings" pitchFamily="2" charset="2"/>
              <a:buNone/>
            </a:pPr>
            <a:r>
              <a:rPr lang="zh-CN" altLang="en-US" b="1" dirty="0" smtClean="0">
                <a:latin typeface="Times New Roman" pitchFamily="18" charset="0"/>
                <a:hlinkClick r:id="rId3" action="ppaction://hlinksldjump"/>
              </a:rPr>
              <a:t>（三）、标准化蜂窝系统简介</a:t>
            </a:r>
            <a:endParaRPr lang="zh-CN" altLang="en-US"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endParaRPr lang="zh-CN" altLang="zh-CN" smtClean="0"/>
          </a:p>
        </p:txBody>
      </p:sp>
      <p:sp>
        <p:nvSpPr>
          <p:cNvPr id="82947" name="Rectangle 3"/>
          <p:cNvSpPr>
            <a:spLocks noGrp="1" noChangeArrowheads="1"/>
          </p:cNvSpPr>
          <p:nvPr>
            <p:ph type="body" idx="1"/>
          </p:nvPr>
        </p:nvSpPr>
        <p:spPr>
          <a:xfrm>
            <a:off x="685800" y="2133600"/>
            <a:ext cx="7772400" cy="4114800"/>
          </a:xfrm>
        </p:spPr>
        <p:txBody>
          <a:bodyPr/>
          <a:lstStyle/>
          <a:p>
            <a:pPr eaLnBrk="1" hangingPunct="1">
              <a:buFont typeface="Wingdings" pitchFamily="2" charset="2"/>
              <a:buNone/>
            </a:pPr>
            <a:r>
              <a:rPr lang="zh-CN" altLang="en-US" b="1" dirty="0" smtClean="0">
                <a:latin typeface="Times New Roman" pitchFamily="18" charset="0"/>
              </a:rPr>
              <a:t>（一）、不同的无线通信系统</a:t>
            </a:r>
          </a:p>
          <a:p>
            <a:pPr eaLnBrk="1" hangingPunct="1">
              <a:buFont typeface="Wingdings" pitchFamily="2" charset="2"/>
              <a:buNone/>
            </a:pPr>
            <a:r>
              <a:rPr lang="en-US" altLang="zh-CN" b="1" dirty="0" smtClean="0">
                <a:latin typeface="Times New Roman" pitchFamily="18" charset="0"/>
              </a:rPr>
              <a:t>1.</a:t>
            </a:r>
            <a:r>
              <a:rPr lang="zh-CN" altLang="en-US" b="1" dirty="0" smtClean="0">
                <a:latin typeface="Times New Roman" pitchFamily="18" charset="0"/>
              </a:rPr>
              <a:t>寻呼系统</a:t>
            </a:r>
            <a:r>
              <a:rPr lang="en-US" altLang="zh-CN" b="1" dirty="0" smtClean="0">
                <a:latin typeface="Times New Roman" pitchFamily="18" charset="0"/>
              </a:rPr>
              <a:t>(Paging)</a:t>
            </a:r>
          </a:p>
          <a:p>
            <a:pPr eaLnBrk="1" hangingPunct="1">
              <a:buFont typeface="Wingdings" pitchFamily="2" charset="2"/>
              <a:buNone/>
            </a:pPr>
            <a:r>
              <a:rPr lang="en-US" altLang="zh-CN" b="1" dirty="0" smtClean="0">
                <a:latin typeface="Times New Roman" pitchFamily="18" charset="0"/>
              </a:rPr>
              <a:t>2.</a:t>
            </a:r>
            <a:r>
              <a:rPr lang="zh-CN" altLang="en-US" b="1" dirty="0" smtClean="0">
                <a:latin typeface="Times New Roman" pitchFamily="18" charset="0"/>
              </a:rPr>
              <a:t>蜂窝系统</a:t>
            </a:r>
            <a:r>
              <a:rPr lang="en-US" altLang="zh-CN" b="1" dirty="0" smtClean="0">
                <a:latin typeface="Times New Roman" pitchFamily="18" charset="0"/>
              </a:rPr>
              <a:t>(cellular system)</a:t>
            </a:r>
          </a:p>
          <a:p>
            <a:pPr eaLnBrk="1" hangingPunct="1">
              <a:buFont typeface="Wingdings" pitchFamily="2" charset="2"/>
              <a:buNone/>
            </a:pPr>
            <a:r>
              <a:rPr lang="en-US" altLang="zh-CN" b="1" dirty="0" smtClean="0">
                <a:latin typeface="Times New Roman" pitchFamily="18" charset="0"/>
              </a:rPr>
              <a:t>3.</a:t>
            </a:r>
            <a:r>
              <a:rPr lang="zh-CN" altLang="en-US" b="1" dirty="0" smtClean="0">
                <a:latin typeface="Times New Roman" pitchFamily="18" charset="0"/>
              </a:rPr>
              <a:t>无绳电话</a:t>
            </a:r>
            <a:r>
              <a:rPr lang="en-US" altLang="zh-CN" b="1" dirty="0" smtClean="0">
                <a:latin typeface="Times New Roman" pitchFamily="18" charset="0"/>
              </a:rPr>
              <a:t>(cordless telephony)</a:t>
            </a:r>
          </a:p>
          <a:p>
            <a:pPr eaLnBrk="1" hangingPunct="1">
              <a:buFont typeface="Wingdings" pitchFamily="2" charset="2"/>
              <a:buNone/>
            </a:pPr>
            <a:r>
              <a:rPr lang="en-US" altLang="zh-CN" b="1" dirty="0" smtClean="0">
                <a:latin typeface="Times New Roman" pitchFamily="18" charset="0"/>
              </a:rPr>
              <a:t>4.</a:t>
            </a:r>
            <a:r>
              <a:rPr lang="zh-CN" altLang="en-US" b="1" dirty="0" smtClean="0">
                <a:latin typeface="Times New Roman" pitchFamily="18" charset="0"/>
              </a:rPr>
              <a:t>无线局域网</a:t>
            </a:r>
            <a:r>
              <a:rPr lang="en-US" altLang="zh-CN" b="1" dirty="0" smtClean="0">
                <a:latin typeface="Times New Roman" pitchFamily="18" charset="0"/>
              </a:rPr>
              <a:t>(WLAN</a:t>
            </a:r>
            <a:r>
              <a:rPr lang="zh-CN" altLang="en-US" b="1" dirty="0" smtClean="0">
                <a:latin typeface="Times New Roman" pitchFamily="18" charset="0"/>
              </a:rPr>
              <a:t>，</a:t>
            </a:r>
            <a:r>
              <a:rPr lang="en-US" altLang="zh-CN" b="1" dirty="0" smtClean="0">
                <a:latin typeface="Times New Roman" pitchFamily="18" charset="0"/>
              </a:rPr>
              <a:t>W</a:t>
            </a:r>
            <a:r>
              <a:rPr lang="zh-CN" altLang="en-US" b="1" dirty="0" smtClean="0">
                <a:latin typeface="Times New Roman" pitchFamily="18" charset="0"/>
              </a:rPr>
              <a:t>：</a:t>
            </a:r>
            <a:r>
              <a:rPr lang="en-US" altLang="zh-CN" b="1" dirty="0" smtClean="0">
                <a:latin typeface="Times New Roman" pitchFamily="18" charset="0"/>
              </a:rPr>
              <a:t>Wireless)</a:t>
            </a:r>
          </a:p>
          <a:p>
            <a:pPr eaLnBrk="1" hangingPunct="1">
              <a:buFont typeface="Wingdings" pitchFamily="2" charset="2"/>
              <a:buNone/>
            </a:pPr>
            <a:r>
              <a:rPr lang="en-US" altLang="zh-CN" b="1" dirty="0" smtClean="0">
                <a:latin typeface="Times New Roman" pitchFamily="18" charset="0"/>
              </a:rPr>
              <a:t>5.</a:t>
            </a:r>
            <a:r>
              <a:rPr lang="zh-CN" altLang="en-US" b="1" dirty="0" smtClean="0">
                <a:latin typeface="Times New Roman" pitchFamily="18" charset="0"/>
              </a:rPr>
              <a:t>卫星移动通信</a:t>
            </a:r>
          </a:p>
          <a:p>
            <a:pPr eaLnBrk="1" hangingPunct="1">
              <a:buFont typeface="Wingdings" pitchFamily="2" charset="2"/>
              <a:buNone/>
            </a:pPr>
            <a:r>
              <a:rPr lang="zh-CN" altLang="en-US" b="1" dirty="0" smtClean="0">
                <a:latin typeface="Times New Roman" pitchFamily="18" charset="0"/>
              </a:rPr>
              <a:t>             </a:t>
            </a:r>
            <a:r>
              <a:rPr lang="en-US" altLang="zh-CN" b="1" dirty="0" smtClean="0">
                <a:latin typeface="Times New Roman" pitchFamily="18" charset="0"/>
              </a:rPr>
              <a:t>……        ……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endParaRPr lang="zh-CN" altLang="zh-CN" smtClean="0"/>
          </a:p>
        </p:txBody>
      </p:sp>
      <p:sp>
        <p:nvSpPr>
          <p:cNvPr id="83971" name="Rectangle 3"/>
          <p:cNvSpPr>
            <a:spLocks noGrp="1" noChangeArrowheads="1"/>
          </p:cNvSpPr>
          <p:nvPr>
            <p:ph type="body" idx="1"/>
          </p:nvPr>
        </p:nvSpPr>
        <p:spPr>
          <a:xfrm>
            <a:off x="762000" y="2133600"/>
            <a:ext cx="7772400" cy="4459288"/>
          </a:xfrm>
        </p:spPr>
        <p:txBody>
          <a:bodyPr/>
          <a:lstStyle/>
          <a:p>
            <a:pPr eaLnBrk="1" hangingPunct="1"/>
            <a:r>
              <a:rPr lang="zh-CN" altLang="en-US" b="1" smtClean="0"/>
              <a:t>寻呼系统</a:t>
            </a:r>
          </a:p>
          <a:p>
            <a:pPr eaLnBrk="1" hangingPunct="1">
              <a:buFont typeface="Wingdings" pitchFamily="2" charset="2"/>
              <a:buNone/>
            </a:pPr>
            <a:endParaRPr lang="en-US" altLang="zh-CN" smtClean="0"/>
          </a:p>
        </p:txBody>
      </p:sp>
      <p:sp>
        <p:nvSpPr>
          <p:cNvPr id="125956" name="Text Box 4"/>
          <p:cNvSpPr txBox="1">
            <a:spLocks noChangeArrowheads="1"/>
          </p:cNvSpPr>
          <p:nvPr/>
        </p:nvSpPr>
        <p:spPr bwMode="auto">
          <a:xfrm>
            <a:off x="838200" y="5943600"/>
            <a:ext cx="7391400" cy="519113"/>
          </a:xfrm>
          <a:prstGeom prst="rect">
            <a:avLst/>
          </a:prstGeom>
          <a:noFill/>
          <a:ln w="9525" algn="ctr">
            <a:noFill/>
            <a:miter lim="800000"/>
            <a:headEnd/>
            <a:tailEnd/>
          </a:ln>
          <a:effectLst/>
        </p:spPr>
        <p:txBody>
          <a:bodyPr>
            <a:spAutoFit/>
          </a:bodyPr>
          <a:lstStyle/>
          <a:p>
            <a:pPr>
              <a:defRPr/>
            </a:pPr>
            <a:r>
              <a:rPr lang="zh-CN" altLang="en-US" sz="2800">
                <a:solidFill>
                  <a:schemeClr val="tx1"/>
                </a:solidFill>
              </a:rPr>
              <a:t>特点：单工系统；</a:t>
            </a:r>
            <a:r>
              <a:rPr lang="zh-CN" altLang="en-US" sz="2800">
                <a:solidFill>
                  <a:schemeClr val="tx1"/>
                </a:solidFill>
                <a:effectLst>
                  <a:outerShdw blurRad="38100" dist="38100" dir="2700000" algn="tl">
                    <a:srgbClr val="FFFFFF"/>
                  </a:outerShdw>
                </a:effectLst>
              </a:rPr>
              <a:t>低载频</a:t>
            </a:r>
            <a:r>
              <a:rPr lang="zh-CN" altLang="en-US" sz="2800">
                <a:solidFill>
                  <a:schemeClr val="tx1"/>
                </a:solidFill>
              </a:rPr>
              <a:t>实现大范围覆盖。</a:t>
            </a:r>
            <a:r>
              <a:rPr lang="zh-CN" altLang="en-US" b="0">
                <a:solidFill>
                  <a:schemeClr val="tx1"/>
                </a:solidFill>
              </a:rPr>
              <a:t>                </a:t>
            </a:r>
          </a:p>
        </p:txBody>
      </p:sp>
      <p:pic>
        <p:nvPicPr>
          <p:cNvPr id="83973" name="Picture 5"/>
          <p:cNvPicPr>
            <a:picLocks noChangeAspect="1" noChangeArrowheads="1"/>
          </p:cNvPicPr>
          <p:nvPr/>
        </p:nvPicPr>
        <p:blipFill>
          <a:blip r:embed="rId3" cstate="print"/>
          <a:srcRect/>
          <a:stretch>
            <a:fillRect/>
          </a:stretch>
        </p:blipFill>
        <p:spPr bwMode="auto">
          <a:xfrm>
            <a:off x="914400" y="2819400"/>
            <a:ext cx="7543800"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zh-CN" altLang="zh-CN" smtClean="0"/>
          </a:p>
        </p:txBody>
      </p:sp>
      <p:sp>
        <p:nvSpPr>
          <p:cNvPr id="84995" name="Rectangle 3"/>
          <p:cNvSpPr>
            <a:spLocks noGrp="1" noChangeArrowheads="1"/>
          </p:cNvSpPr>
          <p:nvPr>
            <p:ph type="body" idx="1"/>
          </p:nvPr>
        </p:nvSpPr>
        <p:spPr>
          <a:xfrm>
            <a:off x="685800" y="2057400"/>
            <a:ext cx="7772400" cy="4572000"/>
          </a:xfrm>
        </p:spPr>
        <p:txBody>
          <a:bodyPr/>
          <a:lstStyle/>
          <a:p>
            <a:pPr eaLnBrk="1" hangingPunct="1"/>
            <a:r>
              <a:rPr lang="zh-CN" altLang="en-US" b="1" smtClean="0"/>
              <a:t>蜂窝系统</a:t>
            </a:r>
          </a:p>
        </p:txBody>
      </p:sp>
      <p:sp>
        <p:nvSpPr>
          <p:cNvPr id="84996" name="Text Box 4"/>
          <p:cNvSpPr txBox="1">
            <a:spLocks noChangeArrowheads="1"/>
          </p:cNvSpPr>
          <p:nvPr/>
        </p:nvSpPr>
        <p:spPr bwMode="auto">
          <a:xfrm>
            <a:off x="457200" y="5791200"/>
            <a:ext cx="8686800" cy="822325"/>
          </a:xfrm>
          <a:prstGeom prst="rect">
            <a:avLst/>
          </a:prstGeom>
          <a:noFill/>
          <a:ln w="9525" algn="ctr">
            <a:noFill/>
            <a:miter lim="800000"/>
            <a:headEnd/>
            <a:tailEnd/>
          </a:ln>
        </p:spPr>
        <p:txBody>
          <a:bodyPr>
            <a:spAutoFit/>
          </a:bodyPr>
          <a:lstStyle/>
          <a:p>
            <a:pPr algn="l"/>
            <a:r>
              <a:rPr lang="zh-CN" altLang="en-US" sz="2400">
                <a:solidFill>
                  <a:schemeClr val="tx1"/>
                </a:solidFill>
                <a:latin typeface="Times New Roman" pitchFamily="18" charset="0"/>
              </a:rPr>
              <a:t>特点：全双工系统；通过各个基站有限的小区覆盖来完成整个服务区域的覆盖；可以通过</a:t>
            </a:r>
            <a:r>
              <a:rPr lang="en-US" altLang="zh-CN" sz="2400">
                <a:solidFill>
                  <a:schemeClr val="tx1"/>
                </a:solidFill>
                <a:latin typeface="Times New Roman" pitchFamily="18" charset="0"/>
              </a:rPr>
              <a:t>MSC</a:t>
            </a:r>
            <a:r>
              <a:rPr lang="zh-CN" altLang="en-US" sz="2400">
                <a:solidFill>
                  <a:schemeClr val="tx1"/>
                </a:solidFill>
                <a:latin typeface="Times New Roman" pitchFamily="18" charset="0"/>
              </a:rPr>
              <a:t>与有线网络（</a:t>
            </a:r>
            <a:r>
              <a:rPr lang="en-US" altLang="zh-CN" sz="2400">
                <a:solidFill>
                  <a:schemeClr val="tx1"/>
                </a:solidFill>
                <a:latin typeface="Times New Roman" pitchFamily="18" charset="0"/>
              </a:rPr>
              <a:t>PSTN</a:t>
            </a:r>
            <a:r>
              <a:rPr lang="zh-CN" altLang="en-US" sz="2400">
                <a:solidFill>
                  <a:schemeClr val="tx1"/>
                </a:solidFill>
                <a:latin typeface="Times New Roman" pitchFamily="18" charset="0"/>
              </a:rPr>
              <a:t>）相连接。</a:t>
            </a:r>
          </a:p>
        </p:txBody>
      </p:sp>
      <p:pic>
        <p:nvPicPr>
          <p:cNvPr id="84997" name="Picture 5"/>
          <p:cNvPicPr>
            <a:picLocks noChangeAspect="1" noChangeArrowheads="1"/>
          </p:cNvPicPr>
          <p:nvPr/>
        </p:nvPicPr>
        <p:blipFill>
          <a:blip r:embed="rId3" cstate="print"/>
          <a:srcRect/>
          <a:stretch>
            <a:fillRect/>
          </a:stretch>
        </p:blipFill>
        <p:spPr bwMode="auto">
          <a:xfrm>
            <a:off x="838200" y="2667000"/>
            <a:ext cx="7726363" cy="308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endParaRPr lang="zh-CN" altLang="zh-CN" smtClean="0"/>
          </a:p>
        </p:txBody>
      </p:sp>
      <p:sp>
        <p:nvSpPr>
          <p:cNvPr id="86019" name="Rectangle 3"/>
          <p:cNvSpPr>
            <a:spLocks noGrp="1" noChangeArrowheads="1"/>
          </p:cNvSpPr>
          <p:nvPr>
            <p:ph type="body" idx="1"/>
          </p:nvPr>
        </p:nvSpPr>
        <p:spPr/>
        <p:txBody>
          <a:bodyPr/>
          <a:lstStyle/>
          <a:p>
            <a:pPr eaLnBrk="1" hangingPunct="1"/>
            <a:r>
              <a:rPr lang="zh-CN" altLang="en-US" b="1" smtClean="0"/>
              <a:t>无绳电话</a:t>
            </a:r>
          </a:p>
        </p:txBody>
      </p:sp>
      <p:sp>
        <p:nvSpPr>
          <p:cNvPr id="86020" name="Text Box 4"/>
          <p:cNvSpPr txBox="1">
            <a:spLocks noChangeArrowheads="1"/>
          </p:cNvSpPr>
          <p:nvPr/>
        </p:nvSpPr>
        <p:spPr bwMode="auto">
          <a:xfrm>
            <a:off x="1447800" y="5867400"/>
            <a:ext cx="6858000" cy="822325"/>
          </a:xfrm>
          <a:prstGeom prst="rect">
            <a:avLst/>
          </a:prstGeom>
          <a:noFill/>
          <a:ln w="9525" algn="ctr">
            <a:noFill/>
            <a:miter lim="800000"/>
            <a:headEnd/>
            <a:tailEnd/>
          </a:ln>
        </p:spPr>
        <p:txBody>
          <a:bodyPr>
            <a:spAutoFit/>
          </a:bodyPr>
          <a:lstStyle/>
          <a:p>
            <a:pPr algn="l"/>
            <a:r>
              <a:rPr lang="zh-CN" altLang="en-US" sz="2400">
                <a:solidFill>
                  <a:schemeClr val="tx1"/>
                </a:solidFill>
                <a:latin typeface="Times New Roman" pitchFamily="18" charset="0"/>
              </a:rPr>
              <a:t>特点：提供灵活的无线接入手段，全双工工作；依附于有线网络（</a:t>
            </a:r>
            <a:r>
              <a:rPr lang="en-US" altLang="zh-CN" sz="2400">
                <a:solidFill>
                  <a:schemeClr val="tx1"/>
                </a:solidFill>
                <a:latin typeface="Times New Roman" pitchFamily="18" charset="0"/>
              </a:rPr>
              <a:t>PSTN</a:t>
            </a:r>
            <a:r>
              <a:rPr lang="zh-CN" altLang="en-US" sz="2400">
                <a:solidFill>
                  <a:schemeClr val="tx1"/>
                </a:solidFill>
                <a:latin typeface="Times New Roman" pitchFamily="18" charset="0"/>
              </a:rPr>
              <a:t>）。</a:t>
            </a:r>
          </a:p>
        </p:txBody>
      </p:sp>
      <p:pic>
        <p:nvPicPr>
          <p:cNvPr id="86021" name="Picture 5"/>
          <p:cNvPicPr>
            <a:picLocks noChangeAspect="1" noChangeArrowheads="1"/>
          </p:cNvPicPr>
          <p:nvPr/>
        </p:nvPicPr>
        <p:blipFill>
          <a:blip r:embed="rId3" cstate="print"/>
          <a:srcRect/>
          <a:stretch>
            <a:fillRect/>
          </a:stretch>
        </p:blipFill>
        <p:spPr bwMode="auto">
          <a:xfrm>
            <a:off x="1295400" y="2667000"/>
            <a:ext cx="7162800"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zh-CN" altLang="zh-CN" smtClean="0"/>
          </a:p>
        </p:txBody>
      </p:sp>
      <p:sp>
        <p:nvSpPr>
          <p:cNvPr id="87043" name="Rectangle 3"/>
          <p:cNvSpPr>
            <a:spLocks noGrp="1" noChangeArrowheads="1"/>
          </p:cNvSpPr>
          <p:nvPr>
            <p:ph type="body" idx="4294967295"/>
          </p:nvPr>
        </p:nvSpPr>
        <p:spPr>
          <a:xfrm>
            <a:off x="685800" y="1981200"/>
            <a:ext cx="8001000" cy="4267200"/>
          </a:xfrm>
        </p:spPr>
        <p:txBody>
          <a:bodyPr/>
          <a:lstStyle/>
          <a:p>
            <a:pPr eaLnBrk="1" hangingPunct="1"/>
            <a:r>
              <a:rPr lang="en-US" altLang="zh-CN" smtClean="0">
                <a:latin typeface="Times New Roman" pitchFamily="18" charset="0"/>
              </a:rPr>
              <a:t>WLAN</a:t>
            </a:r>
          </a:p>
        </p:txBody>
      </p:sp>
      <p:pic>
        <p:nvPicPr>
          <p:cNvPr id="87044" name="Picture 4" descr="TL-WR642G+"/>
          <p:cNvPicPr>
            <a:picLocks noChangeAspect="1" noChangeArrowheads="1"/>
          </p:cNvPicPr>
          <p:nvPr/>
        </p:nvPicPr>
        <p:blipFill>
          <a:blip r:embed="rId3" cstate="print"/>
          <a:srcRect/>
          <a:stretch>
            <a:fillRect/>
          </a:stretch>
        </p:blipFill>
        <p:spPr bwMode="auto">
          <a:xfrm>
            <a:off x="1447800" y="4572000"/>
            <a:ext cx="2736850" cy="2057400"/>
          </a:xfrm>
          <a:prstGeom prst="rect">
            <a:avLst/>
          </a:prstGeom>
          <a:noFill/>
          <a:ln w="9525">
            <a:noFill/>
            <a:miter lim="800000"/>
            <a:headEnd/>
            <a:tailEnd/>
          </a:ln>
        </p:spPr>
      </p:pic>
      <p:pic>
        <p:nvPicPr>
          <p:cNvPr id="87045" name="Picture 5" descr="TL-WN610G"/>
          <p:cNvPicPr>
            <a:picLocks noChangeAspect="1" noChangeArrowheads="1"/>
          </p:cNvPicPr>
          <p:nvPr/>
        </p:nvPicPr>
        <p:blipFill>
          <a:blip r:embed="rId4" cstate="print"/>
          <a:srcRect/>
          <a:stretch>
            <a:fillRect/>
          </a:stretch>
        </p:blipFill>
        <p:spPr bwMode="auto">
          <a:xfrm>
            <a:off x="4724400" y="4648200"/>
            <a:ext cx="3086100" cy="1644650"/>
          </a:xfrm>
          <a:prstGeom prst="rect">
            <a:avLst/>
          </a:prstGeom>
          <a:noFill/>
          <a:ln w="9525">
            <a:noFill/>
            <a:miter lim="800000"/>
            <a:headEnd/>
            <a:tailEnd/>
          </a:ln>
        </p:spPr>
      </p:pic>
      <p:pic>
        <p:nvPicPr>
          <p:cNvPr id="87046" name="Picture 6"/>
          <p:cNvPicPr>
            <a:picLocks noChangeAspect="1" noChangeArrowheads="1"/>
          </p:cNvPicPr>
          <p:nvPr/>
        </p:nvPicPr>
        <p:blipFill>
          <a:blip r:embed="rId5" cstate="print"/>
          <a:srcRect/>
          <a:stretch>
            <a:fillRect/>
          </a:stretch>
        </p:blipFill>
        <p:spPr bwMode="auto">
          <a:xfrm>
            <a:off x="838200" y="2514600"/>
            <a:ext cx="7848600" cy="19812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endParaRPr lang="zh-CN" altLang="zh-CN" smtClean="0"/>
          </a:p>
        </p:txBody>
      </p:sp>
      <p:sp>
        <p:nvSpPr>
          <p:cNvPr id="134147" name="Rectangle 3"/>
          <p:cNvSpPr>
            <a:spLocks noGrp="1" noChangeArrowheads="1"/>
          </p:cNvSpPr>
          <p:nvPr>
            <p:ph type="body" idx="1"/>
          </p:nvPr>
        </p:nvSpPr>
        <p:spPr>
          <a:xfrm>
            <a:off x="685800" y="2133600"/>
            <a:ext cx="8001000" cy="4419600"/>
          </a:xfrm>
        </p:spPr>
        <p:txBody>
          <a:bodyPr/>
          <a:lstStyle/>
          <a:p>
            <a:pPr eaLnBrk="1" hangingPunct="1">
              <a:lnSpc>
                <a:spcPct val="80000"/>
              </a:lnSpc>
              <a:defRPr/>
            </a:pPr>
            <a:r>
              <a:rPr lang="en-US" altLang="zh-CN" sz="2400" b="1" dirty="0" smtClean="0">
                <a:effectLst>
                  <a:outerShdw blurRad="38100" dist="38100" dir="2700000" algn="tl">
                    <a:srgbClr val="FFFFFF"/>
                  </a:outerShdw>
                </a:effectLst>
                <a:latin typeface="Times New Roman" pitchFamily="18" charset="0"/>
              </a:rPr>
              <a:t>IEEE802.11</a:t>
            </a:r>
            <a:r>
              <a:rPr lang="zh-CN" altLang="en-US" sz="2400" b="1" dirty="0" smtClean="0">
                <a:effectLst>
                  <a:outerShdw blurRad="38100" dist="38100" dir="2700000" algn="tl">
                    <a:srgbClr val="FFFFFF"/>
                  </a:outerShdw>
                </a:effectLst>
                <a:latin typeface="Times New Roman" pitchFamily="18" charset="0"/>
              </a:rPr>
              <a:t>系列标准</a:t>
            </a:r>
          </a:p>
          <a:p>
            <a:pPr eaLnBrk="1" hangingPunct="1">
              <a:lnSpc>
                <a:spcPct val="80000"/>
              </a:lnSpc>
              <a:buFont typeface="Wingdings" pitchFamily="2" charset="2"/>
              <a:buNone/>
              <a:defRPr/>
            </a:pPr>
            <a:r>
              <a:rPr lang="zh-CN" altLang="en-US" sz="2400" b="1" dirty="0" smtClean="0">
                <a:latin typeface="Times New Roman" pitchFamily="18" charset="0"/>
              </a:rPr>
              <a:t>例如：</a:t>
            </a:r>
          </a:p>
          <a:p>
            <a:pPr eaLnBrk="1" hangingPunct="1">
              <a:lnSpc>
                <a:spcPct val="80000"/>
              </a:lnSpc>
              <a:buFont typeface="Wingdings" pitchFamily="2" charset="2"/>
              <a:buNone/>
              <a:defRPr/>
            </a:pPr>
            <a:r>
              <a:rPr lang="en-US" altLang="zh-CN" sz="2400" b="1" u="sng" dirty="0" smtClean="0">
                <a:effectLst>
                  <a:outerShdw blurRad="38100" dist="38100" dir="2700000" algn="tl">
                    <a:srgbClr val="000000">
                      <a:alpha val="43137"/>
                    </a:srgbClr>
                  </a:outerShdw>
                </a:effectLst>
                <a:latin typeface="Times New Roman" pitchFamily="18" charset="0"/>
              </a:rPr>
              <a:t>IEEE802.11</a:t>
            </a:r>
            <a:r>
              <a:rPr lang="zh-CN" altLang="en-US" sz="2400" b="1" dirty="0" smtClean="0">
                <a:latin typeface="Times New Roman" pitchFamily="18" charset="0"/>
              </a:rPr>
              <a:t>工作于</a:t>
            </a:r>
            <a:r>
              <a:rPr lang="en-US" altLang="zh-CN" sz="2400" b="1" dirty="0" smtClean="0">
                <a:latin typeface="Times New Roman" pitchFamily="18" charset="0"/>
              </a:rPr>
              <a:t>ISM2.4GHz</a:t>
            </a:r>
            <a:r>
              <a:rPr lang="zh-CN" altLang="en-US" sz="2400" b="1" dirty="0" smtClean="0">
                <a:latin typeface="Times New Roman" pitchFamily="18" charset="0"/>
              </a:rPr>
              <a:t>频段，采用</a:t>
            </a:r>
            <a:r>
              <a:rPr lang="en-US" altLang="zh-CN" sz="2400" b="1" dirty="0" smtClean="0">
                <a:latin typeface="Times New Roman" pitchFamily="18" charset="0"/>
              </a:rPr>
              <a:t>DSSS(</a:t>
            </a:r>
            <a:r>
              <a:rPr lang="zh-CN" altLang="en-US" sz="2400" b="1" dirty="0" smtClean="0">
                <a:latin typeface="Times New Roman" pitchFamily="18" charset="0"/>
              </a:rPr>
              <a:t>直接序列</a:t>
            </a:r>
          </a:p>
          <a:p>
            <a:pPr eaLnBrk="1" hangingPunct="1">
              <a:lnSpc>
                <a:spcPct val="80000"/>
              </a:lnSpc>
              <a:buFont typeface="Wingdings" pitchFamily="2" charset="2"/>
              <a:buNone/>
              <a:defRPr/>
            </a:pPr>
            <a:r>
              <a:rPr lang="zh-CN" altLang="en-US" sz="2400" b="1" dirty="0" smtClean="0">
                <a:latin typeface="Times New Roman" pitchFamily="18" charset="0"/>
              </a:rPr>
              <a:t>扩频</a:t>
            </a:r>
            <a:r>
              <a:rPr lang="en-US" altLang="zh-CN" sz="2400" b="1" dirty="0" smtClean="0">
                <a:latin typeface="Times New Roman" pitchFamily="18" charset="0"/>
              </a:rPr>
              <a:t>)</a:t>
            </a:r>
            <a:r>
              <a:rPr lang="zh-CN" altLang="en-US" sz="2400" b="1" dirty="0" smtClean="0">
                <a:latin typeface="Times New Roman" pitchFamily="18" charset="0"/>
              </a:rPr>
              <a:t>等技术，支持到</a:t>
            </a:r>
            <a:r>
              <a:rPr lang="en-US" altLang="zh-CN" sz="2400" b="1" dirty="0" smtClean="0">
                <a:latin typeface="Times New Roman" pitchFamily="18" charset="0"/>
              </a:rPr>
              <a:t>2Mbps</a:t>
            </a:r>
            <a:r>
              <a:rPr lang="zh-CN" altLang="en-US" sz="2400" b="1" dirty="0" smtClean="0">
                <a:latin typeface="Times New Roman" pitchFamily="18" charset="0"/>
              </a:rPr>
              <a:t>的无线传输；</a:t>
            </a:r>
          </a:p>
          <a:p>
            <a:pPr eaLnBrk="1" hangingPunct="1">
              <a:lnSpc>
                <a:spcPct val="80000"/>
              </a:lnSpc>
              <a:buFont typeface="Wingdings" pitchFamily="2" charset="2"/>
              <a:buNone/>
              <a:defRPr/>
            </a:pPr>
            <a:r>
              <a:rPr lang="en-US" altLang="zh-CN" sz="2400" b="1" u="sng" dirty="0" smtClean="0">
                <a:effectLst>
                  <a:outerShdw blurRad="38100" dist="38100" dir="2700000" algn="tl">
                    <a:srgbClr val="000000">
                      <a:alpha val="43137"/>
                    </a:srgbClr>
                  </a:outerShdw>
                </a:effectLst>
                <a:latin typeface="Times New Roman" pitchFamily="18" charset="0"/>
              </a:rPr>
              <a:t>IEEE802.11b</a:t>
            </a:r>
            <a:r>
              <a:rPr lang="zh-CN" altLang="en-US" sz="2400" b="1" dirty="0" smtClean="0">
                <a:latin typeface="Times New Roman" pitchFamily="18" charset="0"/>
              </a:rPr>
              <a:t>工作于</a:t>
            </a:r>
            <a:r>
              <a:rPr lang="en-US" altLang="zh-CN" sz="2400" b="1" dirty="0" smtClean="0">
                <a:latin typeface="Times New Roman" pitchFamily="18" charset="0"/>
              </a:rPr>
              <a:t>ISM2.4GHz</a:t>
            </a:r>
            <a:r>
              <a:rPr lang="zh-CN" altLang="en-US" sz="2400" b="1" dirty="0" smtClean="0">
                <a:latin typeface="Times New Roman" pitchFamily="18" charset="0"/>
              </a:rPr>
              <a:t>频段，采用</a:t>
            </a:r>
            <a:r>
              <a:rPr lang="en-US" altLang="zh-CN" sz="2400" b="1" dirty="0" smtClean="0">
                <a:latin typeface="Times New Roman" pitchFamily="18" charset="0"/>
              </a:rPr>
              <a:t>DSSS(</a:t>
            </a:r>
            <a:r>
              <a:rPr lang="zh-CN" altLang="en-US" sz="2400" b="1" dirty="0" smtClean="0">
                <a:latin typeface="Times New Roman" pitchFamily="18" charset="0"/>
              </a:rPr>
              <a:t>直接序列</a:t>
            </a:r>
          </a:p>
          <a:p>
            <a:pPr eaLnBrk="1" hangingPunct="1">
              <a:lnSpc>
                <a:spcPct val="80000"/>
              </a:lnSpc>
              <a:buFont typeface="Wingdings" pitchFamily="2" charset="2"/>
              <a:buNone/>
              <a:defRPr/>
            </a:pPr>
            <a:r>
              <a:rPr lang="zh-CN" altLang="en-US" sz="2400" b="1" dirty="0" smtClean="0">
                <a:latin typeface="Times New Roman" pitchFamily="18" charset="0"/>
              </a:rPr>
              <a:t>扩频</a:t>
            </a:r>
            <a:r>
              <a:rPr lang="en-US" altLang="zh-CN" sz="2400" b="1" dirty="0" smtClean="0">
                <a:latin typeface="Times New Roman" pitchFamily="18" charset="0"/>
              </a:rPr>
              <a:t>)</a:t>
            </a:r>
            <a:r>
              <a:rPr lang="zh-CN" altLang="en-US" sz="2400" b="1" dirty="0" smtClean="0">
                <a:latin typeface="Times New Roman" pitchFamily="18" charset="0"/>
              </a:rPr>
              <a:t>技术，支持到</a:t>
            </a:r>
            <a:r>
              <a:rPr lang="en-US" altLang="zh-CN" sz="2400" b="1" dirty="0" smtClean="0">
                <a:latin typeface="Times New Roman" pitchFamily="18" charset="0"/>
              </a:rPr>
              <a:t>11Mbps</a:t>
            </a:r>
            <a:r>
              <a:rPr lang="zh-CN" altLang="en-US" sz="2400" b="1" dirty="0" smtClean="0">
                <a:latin typeface="Times New Roman" pitchFamily="18" charset="0"/>
              </a:rPr>
              <a:t>的无线传输；</a:t>
            </a:r>
          </a:p>
          <a:p>
            <a:pPr eaLnBrk="1" hangingPunct="1">
              <a:lnSpc>
                <a:spcPct val="80000"/>
              </a:lnSpc>
              <a:buFont typeface="Wingdings" pitchFamily="2" charset="2"/>
              <a:buNone/>
              <a:defRPr/>
            </a:pPr>
            <a:r>
              <a:rPr lang="en-US" altLang="zh-CN" sz="2400" b="1" u="sng" dirty="0" smtClean="0">
                <a:effectLst>
                  <a:outerShdw blurRad="38100" dist="38100" dir="2700000" algn="tl">
                    <a:srgbClr val="000000">
                      <a:alpha val="43137"/>
                    </a:srgbClr>
                  </a:outerShdw>
                </a:effectLst>
                <a:latin typeface="Times New Roman" pitchFamily="18" charset="0"/>
              </a:rPr>
              <a:t>IEEE802.11a</a:t>
            </a:r>
            <a:r>
              <a:rPr lang="zh-CN" altLang="en-US" sz="2400" b="1" dirty="0" smtClean="0">
                <a:latin typeface="Times New Roman" pitchFamily="18" charset="0"/>
              </a:rPr>
              <a:t>工作于</a:t>
            </a:r>
            <a:r>
              <a:rPr lang="en-US" altLang="zh-CN" sz="2400" b="1" dirty="0" smtClean="0">
                <a:latin typeface="Times New Roman" pitchFamily="18" charset="0"/>
              </a:rPr>
              <a:t>5GHz</a:t>
            </a:r>
            <a:r>
              <a:rPr lang="zh-CN" altLang="en-US" sz="2400" b="1" dirty="0" smtClean="0">
                <a:latin typeface="Times New Roman" pitchFamily="18" charset="0"/>
              </a:rPr>
              <a:t>频段，采用</a:t>
            </a:r>
            <a:r>
              <a:rPr lang="en-US" altLang="zh-CN" sz="2400" b="1" dirty="0" smtClean="0">
                <a:latin typeface="Times New Roman" pitchFamily="18" charset="0"/>
              </a:rPr>
              <a:t>OFDM</a:t>
            </a:r>
            <a:r>
              <a:rPr lang="zh-CN" altLang="en-US" sz="2400" b="1" dirty="0" smtClean="0">
                <a:latin typeface="Times New Roman" pitchFamily="18" charset="0"/>
              </a:rPr>
              <a:t>调制，可以支</a:t>
            </a:r>
          </a:p>
          <a:p>
            <a:pPr eaLnBrk="1" hangingPunct="1">
              <a:lnSpc>
                <a:spcPct val="80000"/>
              </a:lnSpc>
              <a:buFont typeface="Wingdings" pitchFamily="2" charset="2"/>
              <a:buNone/>
              <a:defRPr/>
            </a:pPr>
            <a:r>
              <a:rPr lang="zh-CN" altLang="en-US" sz="2400" b="1" dirty="0" smtClean="0">
                <a:latin typeface="Times New Roman" pitchFamily="18" charset="0"/>
              </a:rPr>
              <a:t>持到</a:t>
            </a:r>
            <a:r>
              <a:rPr lang="en-US" altLang="zh-CN" sz="2400" b="1" dirty="0" smtClean="0">
                <a:latin typeface="Times New Roman" pitchFamily="18" charset="0"/>
              </a:rPr>
              <a:t>54Mbps</a:t>
            </a:r>
            <a:r>
              <a:rPr lang="zh-CN" altLang="en-US" sz="2400" b="1" dirty="0" smtClean="0">
                <a:latin typeface="Times New Roman" pitchFamily="18" charset="0"/>
              </a:rPr>
              <a:t>。</a:t>
            </a:r>
          </a:p>
          <a:p>
            <a:pPr eaLnBrk="1" hangingPunct="1">
              <a:lnSpc>
                <a:spcPct val="80000"/>
              </a:lnSpc>
              <a:buFont typeface="Wingdings" pitchFamily="2" charset="2"/>
              <a:buNone/>
              <a:defRPr/>
            </a:pPr>
            <a:r>
              <a:rPr lang="en-US" altLang="zh-CN" sz="2400" b="1" u="sng" dirty="0" smtClean="0">
                <a:effectLst>
                  <a:outerShdw blurRad="38100" dist="38100" dir="2700000" algn="tl">
                    <a:srgbClr val="000000">
                      <a:alpha val="43137"/>
                    </a:srgbClr>
                  </a:outerShdw>
                </a:effectLst>
                <a:latin typeface="Times New Roman" pitchFamily="18" charset="0"/>
              </a:rPr>
              <a:t>IEEE802.11g</a:t>
            </a:r>
            <a:r>
              <a:rPr lang="zh-CN" altLang="en-US" sz="2400" b="1" dirty="0" smtClean="0">
                <a:latin typeface="Times New Roman" pitchFamily="18" charset="0"/>
              </a:rPr>
              <a:t>实现了</a:t>
            </a:r>
            <a:r>
              <a:rPr lang="en-US" altLang="zh-CN" sz="2400" b="1" dirty="0" smtClean="0">
                <a:latin typeface="Times New Roman" pitchFamily="18" charset="0"/>
              </a:rPr>
              <a:t>2.4GHz</a:t>
            </a:r>
            <a:r>
              <a:rPr lang="zh-CN" altLang="en-US" sz="2400" b="1" dirty="0" smtClean="0">
                <a:latin typeface="Times New Roman" pitchFamily="18" charset="0"/>
              </a:rPr>
              <a:t>频段高速物理层</a:t>
            </a:r>
            <a:r>
              <a:rPr lang="en-US" altLang="zh-CN" sz="2400" b="1" dirty="0" smtClean="0">
                <a:latin typeface="Times New Roman" pitchFamily="18" charset="0"/>
              </a:rPr>
              <a:t>(&gt;20Mbps)</a:t>
            </a:r>
            <a:r>
              <a:rPr lang="zh-CN" altLang="en-US" sz="2400" b="1" dirty="0" smtClean="0">
                <a:latin typeface="Times New Roman" pitchFamily="18" charset="0"/>
              </a:rPr>
              <a:t>扩</a:t>
            </a:r>
          </a:p>
          <a:p>
            <a:pPr eaLnBrk="1" hangingPunct="1">
              <a:lnSpc>
                <a:spcPct val="80000"/>
              </a:lnSpc>
              <a:buFont typeface="Wingdings" pitchFamily="2" charset="2"/>
              <a:buNone/>
              <a:defRPr/>
            </a:pPr>
            <a:r>
              <a:rPr lang="zh-CN" altLang="en-US" sz="2400" b="1" dirty="0" smtClean="0">
                <a:latin typeface="Times New Roman" pitchFamily="18" charset="0"/>
              </a:rPr>
              <a:t>展，采用</a:t>
            </a:r>
            <a:r>
              <a:rPr lang="en-US" altLang="zh-CN" sz="2400" b="1" dirty="0" smtClean="0">
                <a:latin typeface="Times New Roman" pitchFamily="18" charset="0"/>
              </a:rPr>
              <a:t>OFDM</a:t>
            </a:r>
            <a:r>
              <a:rPr lang="zh-CN" altLang="en-US" sz="2400" b="1" dirty="0" smtClean="0">
                <a:latin typeface="Times New Roman" pitchFamily="18" charset="0"/>
              </a:rPr>
              <a:t>。并可兼容</a:t>
            </a:r>
            <a:r>
              <a:rPr lang="en-US" altLang="zh-CN" sz="2400" b="1" dirty="0" smtClean="0">
                <a:latin typeface="Times New Roman" pitchFamily="18" charset="0"/>
              </a:rPr>
              <a:t>IEEE802.11b</a:t>
            </a:r>
            <a:r>
              <a:rPr lang="zh-CN" altLang="en-US" sz="24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endParaRPr lang="zh-CN" altLang="zh-CN" smtClean="0"/>
          </a:p>
        </p:txBody>
      </p:sp>
      <p:sp>
        <p:nvSpPr>
          <p:cNvPr id="89091" name="Rectangle 3"/>
          <p:cNvSpPr>
            <a:spLocks noGrp="1" noChangeArrowheads="1"/>
          </p:cNvSpPr>
          <p:nvPr>
            <p:ph type="body" idx="1"/>
          </p:nvPr>
        </p:nvSpPr>
        <p:spPr/>
        <p:txBody>
          <a:bodyPr/>
          <a:lstStyle/>
          <a:p>
            <a:pPr eaLnBrk="1" hangingPunct="1"/>
            <a:r>
              <a:rPr lang="zh-CN" altLang="en-US" b="1" smtClean="0">
                <a:latin typeface="Times New Roman" pitchFamily="18" charset="0"/>
              </a:rPr>
              <a:t>卫星移动通信</a:t>
            </a:r>
            <a:r>
              <a:rPr lang="en-US" altLang="zh-CN" b="1" smtClean="0">
                <a:latin typeface="Times New Roman" pitchFamily="18" charset="0"/>
              </a:rPr>
              <a:t>—</a:t>
            </a:r>
            <a:r>
              <a:rPr lang="zh-CN" altLang="en-US" b="1" smtClean="0">
                <a:latin typeface="Times New Roman" pitchFamily="18" charset="0"/>
              </a:rPr>
              <a:t>如：铱</a:t>
            </a:r>
            <a:r>
              <a:rPr lang="en-US" altLang="zh-CN" b="1" smtClean="0">
                <a:latin typeface="Times New Roman" pitchFamily="18" charset="0"/>
              </a:rPr>
              <a:t>(Iridium)</a:t>
            </a:r>
            <a:r>
              <a:rPr lang="zh-CN" altLang="en-US" b="1" smtClean="0">
                <a:latin typeface="Times New Roman" pitchFamily="18" charset="0"/>
              </a:rPr>
              <a:t>系统</a:t>
            </a:r>
          </a:p>
        </p:txBody>
      </p:sp>
      <p:pic>
        <p:nvPicPr>
          <p:cNvPr id="89092" name="Picture 4" descr="CONSTEL2"/>
          <p:cNvPicPr>
            <a:picLocks noChangeAspect="1" noChangeArrowheads="1"/>
          </p:cNvPicPr>
          <p:nvPr/>
        </p:nvPicPr>
        <p:blipFill>
          <a:blip r:embed="rId3" cstate="print"/>
          <a:srcRect/>
          <a:stretch>
            <a:fillRect/>
          </a:stretch>
        </p:blipFill>
        <p:spPr bwMode="auto">
          <a:xfrm>
            <a:off x="914400" y="2743200"/>
            <a:ext cx="3684588" cy="3760788"/>
          </a:xfrm>
          <a:prstGeom prst="rect">
            <a:avLst/>
          </a:prstGeom>
          <a:noFill/>
          <a:ln w="9525">
            <a:noFill/>
            <a:miter lim="800000"/>
            <a:headEnd/>
            <a:tailEnd/>
          </a:ln>
        </p:spPr>
      </p:pic>
      <p:pic>
        <p:nvPicPr>
          <p:cNvPr id="89093" name="Picture 5" descr="globe_pic"/>
          <p:cNvPicPr>
            <a:picLocks noChangeAspect="1" noChangeArrowheads="1"/>
          </p:cNvPicPr>
          <p:nvPr/>
        </p:nvPicPr>
        <p:blipFill>
          <a:blip r:embed="rId4" cstate="print"/>
          <a:srcRect/>
          <a:stretch>
            <a:fillRect/>
          </a:stretch>
        </p:blipFill>
        <p:spPr bwMode="auto">
          <a:xfrm>
            <a:off x="4724400" y="2819400"/>
            <a:ext cx="4095750" cy="364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5</a:t>
            </a:r>
            <a:r>
              <a:rPr lang="zh-CN" altLang="en-US" sz="4000" b="1" dirty="0" smtClean="0">
                <a:latin typeface="Times New Roman" pitchFamily="18" charset="0"/>
              </a:rPr>
              <a:t>）</a:t>
            </a:r>
          </a:p>
        </p:txBody>
      </p:sp>
      <p:sp>
        <p:nvSpPr>
          <p:cNvPr id="94213" name="Text Box 5"/>
          <p:cNvSpPr txBox="1">
            <a:spLocks noChangeArrowheads="1"/>
          </p:cNvSpPr>
          <p:nvPr/>
        </p:nvSpPr>
        <p:spPr bwMode="auto">
          <a:xfrm>
            <a:off x="228600" y="1981200"/>
            <a:ext cx="533400" cy="1917700"/>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位置相关性</a:t>
            </a:r>
          </a:p>
        </p:txBody>
      </p:sp>
      <p:sp>
        <p:nvSpPr>
          <p:cNvPr id="94214" name="Text Box 6"/>
          <p:cNvSpPr txBox="1">
            <a:spLocks noChangeArrowheads="1"/>
          </p:cNvSpPr>
          <p:nvPr/>
        </p:nvSpPr>
        <p:spPr bwMode="auto">
          <a:xfrm>
            <a:off x="228600" y="4038600"/>
            <a:ext cx="533400" cy="1552575"/>
          </a:xfrm>
          <a:prstGeom prst="rect">
            <a:avLst/>
          </a:prstGeom>
          <a:noFill/>
          <a:ln w="9525" algn="ctr">
            <a:noFill/>
            <a:miter lim="800000"/>
            <a:headEnd/>
            <a:tailEnd/>
          </a:ln>
          <a:effectLst/>
        </p:spPr>
        <p:txBody>
          <a:bodyPr>
            <a:spAutoFit/>
          </a:bodyPr>
          <a:lstStyle/>
          <a:p>
            <a:pPr>
              <a:defRPr/>
            </a:pPr>
            <a:r>
              <a:rPr lang="zh-CN" altLang="en-US" sz="2400">
                <a:solidFill>
                  <a:schemeClr val="hlink"/>
                </a:solidFill>
                <a:effectLst>
                  <a:outerShdw blurRad="38100" dist="38100" dir="2700000" algn="tl">
                    <a:srgbClr val="000000"/>
                  </a:outerShdw>
                </a:effectLst>
              </a:rPr>
              <a:t>设备供电</a:t>
            </a:r>
          </a:p>
        </p:txBody>
      </p:sp>
      <p:pic>
        <p:nvPicPr>
          <p:cNvPr id="19457" name="Picture 1"/>
          <p:cNvPicPr>
            <a:picLocks noChangeAspect="1" noChangeArrowheads="1"/>
          </p:cNvPicPr>
          <p:nvPr/>
        </p:nvPicPr>
        <p:blipFill>
          <a:blip r:embed="rId3" cstate="print"/>
          <a:srcRect/>
          <a:stretch>
            <a:fillRect/>
          </a:stretch>
        </p:blipFill>
        <p:spPr bwMode="auto">
          <a:xfrm>
            <a:off x="762000" y="2057400"/>
            <a:ext cx="7923213"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endParaRPr lang="zh-CN" altLang="zh-CN" smtClean="0"/>
          </a:p>
        </p:txBody>
      </p:sp>
      <p:sp>
        <p:nvSpPr>
          <p:cNvPr id="70659" name="Rectangle 3"/>
          <p:cNvSpPr>
            <a:spLocks noGrp="1" noChangeArrowheads="1"/>
          </p:cNvSpPr>
          <p:nvPr>
            <p:ph type="body" sz="half" idx="1"/>
          </p:nvPr>
        </p:nvSpPr>
        <p:spPr>
          <a:xfrm>
            <a:off x="762000" y="2017713"/>
            <a:ext cx="3581400" cy="4114800"/>
          </a:xfrm>
        </p:spPr>
        <p:txBody>
          <a:bodyPr/>
          <a:lstStyle/>
          <a:p>
            <a:pPr eaLnBrk="1" hangingPunct="1">
              <a:lnSpc>
                <a:spcPct val="90000"/>
              </a:lnSpc>
              <a:defRPr/>
            </a:pPr>
            <a:r>
              <a:rPr lang="en-US" altLang="zh-CN" sz="2800" b="1" u="sng" dirty="0" smtClean="0">
                <a:latin typeface="Times New Roman" pitchFamily="18" charset="0"/>
              </a:rPr>
              <a:t>Iridium</a:t>
            </a:r>
            <a:r>
              <a:rPr lang="zh-CN" altLang="en-US" sz="2800" b="1" u="sng" dirty="0" smtClean="0">
                <a:latin typeface="Times New Roman" pitchFamily="18" charset="0"/>
              </a:rPr>
              <a:t>系统</a:t>
            </a:r>
          </a:p>
          <a:p>
            <a:pPr eaLnBrk="1" hangingPunct="1">
              <a:lnSpc>
                <a:spcPct val="90000"/>
              </a:lnSpc>
              <a:buFont typeface="Wingdings" pitchFamily="2" charset="2"/>
              <a:buNone/>
              <a:defRPr/>
            </a:pPr>
            <a:r>
              <a:rPr lang="zh-CN" altLang="en-US" sz="2800" dirty="0" smtClean="0">
                <a:latin typeface="Times New Roman" pitchFamily="18" charset="0"/>
              </a:rPr>
              <a:t>           </a:t>
            </a:r>
            <a:r>
              <a:rPr lang="zh-CN" altLang="en-US" sz="2800" b="1" dirty="0" smtClean="0">
                <a:latin typeface="Times New Roman" pitchFamily="18" charset="0"/>
              </a:rPr>
              <a:t>位于低地球轨道 </a:t>
            </a:r>
            <a:r>
              <a:rPr lang="en-US" altLang="zh-CN" sz="2800" b="1" dirty="0" smtClean="0">
                <a:latin typeface="Times New Roman" pitchFamily="18" charset="0"/>
              </a:rPr>
              <a:t>( LEO</a:t>
            </a:r>
            <a:r>
              <a:rPr lang="zh-CN" altLang="en-US" sz="2800" b="1" dirty="0" smtClean="0">
                <a:latin typeface="Times New Roman" pitchFamily="18" charset="0"/>
              </a:rPr>
              <a:t>，</a:t>
            </a:r>
            <a:r>
              <a:rPr lang="en-US" altLang="zh-CN" sz="2800" b="1" dirty="0" smtClean="0">
                <a:latin typeface="Times New Roman" pitchFamily="18" charset="0"/>
              </a:rPr>
              <a:t>780km)</a:t>
            </a:r>
            <a:r>
              <a:rPr lang="zh-CN" altLang="en-US" sz="2800" b="1" dirty="0" smtClean="0">
                <a:latin typeface="Times New Roman" pitchFamily="18" charset="0"/>
              </a:rPr>
              <a:t>的</a:t>
            </a:r>
            <a:r>
              <a:rPr lang="en-US" altLang="zh-CN" sz="2800" b="1" dirty="0" smtClean="0">
                <a:latin typeface="Times New Roman" pitchFamily="18" charset="0"/>
              </a:rPr>
              <a:t>66</a:t>
            </a:r>
            <a:r>
              <a:rPr lang="zh-CN" altLang="en-US" sz="2800" b="1" dirty="0" smtClean="0">
                <a:latin typeface="Times New Roman" pitchFamily="18" charset="0"/>
              </a:rPr>
              <a:t>颗卫星平均分布在</a:t>
            </a:r>
            <a:r>
              <a:rPr lang="en-US" altLang="zh-CN" sz="2800" b="1" dirty="0" smtClean="0">
                <a:latin typeface="Times New Roman" pitchFamily="18" charset="0"/>
              </a:rPr>
              <a:t>6</a:t>
            </a:r>
            <a:r>
              <a:rPr lang="zh-CN" altLang="en-US" sz="2800" b="1" dirty="0" smtClean="0">
                <a:latin typeface="Times New Roman" pitchFamily="18" charset="0"/>
              </a:rPr>
              <a:t>条圆轨道上，实现全球覆盖。语音速率</a:t>
            </a:r>
            <a:r>
              <a:rPr lang="en-US" altLang="zh-CN" sz="2800" b="1" dirty="0" smtClean="0">
                <a:latin typeface="Times New Roman" pitchFamily="18" charset="0"/>
              </a:rPr>
              <a:t>2.4kbps</a:t>
            </a:r>
            <a:r>
              <a:rPr lang="zh-CN" altLang="en-US" sz="2800" b="1" dirty="0" smtClean="0">
                <a:latin typeface="Times New Roman" pitchFamily="18" charset="0"/>
              </a:rPr>
              <a:t>或</a:t>
            </a:r>
            <a:r>
              <a:rPr lang="en-US" altLang="zh-CN" sz="2800" b="1" dirty="0" smtClean="0">
                <a:latin typeface="Times New Roman" pitchFamily="18" charset="0"/>
              </a:rPr>
              <a:t>4.8kbps</a:t>
            </a:r>
            <a:r>
              <a:rPr lang="zh-CN" altLang="en-US" sz="2800" b="1" dirty="0" smtClean="0">
                <a:latin typeface="Times New Roman" pitchFamily="18" charset="0"/>
              </a:rPr>
              <a:t>，数据速率</a:t>
            </a:r>
            <a:r>
              <a:rPr lang="en-US" altLang="zh-CN" sz="2800" b="1" dirty="0" smtClean="0">
                <a:latin typeface="Times New Roman" pitchFamily="18" charset="0"/>
              </a:rPr>
              <a:t>2.4kbps</a:t>
            </a:r>
            <a:r>
              <a:rPr lang="zh-CN" altLang="en-US" sz="2800" b="1" dirty="0" smtClean="0">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TDMA</a:t>
            </a:r>
            <a:r>
              <a:rPr lang="zh-CN" altLang="en-US" sz="2800" b="1" dirty="0" smtClean="0">
                <a:effectLst>
                  <a:outerShdw blurRad="38100" dist="38100" dir="2700000" algn="tl">
                    <a:srgbClr val="000000">
                      <a:alpha val="43137"/>
                    </a:srgbClr>
                  </a:outerShdw>
                </a:effectLst>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TDD</a:t>
            </a:r>
            <a:r>
              <a:rPr lang="zh-CN" altLang="en-US" sz="2800" b="1" dirty="0" smtClean="0">
                <a:latin typeface="Times New Roman" pitchFamily="18" charset="0"/>
              </a:rPr>
              <a:t>。</a:t>
            </a:r>
          </a:p>
        </p:txBody>
      </p:sp>
      <p:sp>
        <p:nvSpPr>
          <p:cNvPr id="90116" name="Rectangle 4"/>
          <p:cNvSpPr>
            <a:spLocks noGrp="1" noChangeArrowheads="1"/>
          </p:cNvSpPr>
          <p:nvPr>
            <p:ph sz="half" idx="2"/>
          </p:nvPr>
        </p:nvSpPr>
        <p:spPr/>
        <p:txBody>
          <a:bodyPr/>
          <a:lstStyle/>
          <a:p>
            <a:pPr eaLnBrk="1" hangingPunct="1">
              <a:lnSpc>
                <a:spcPct val="90000"/>
              </a:lnSpc>
            </a:pPr>
            <a:endParaRPr lang="zh-CN" altLang="zh-CN" sz="2800" smtClean="0"/>
          </a:p>
        </p:txBody>
      </p:sp>
      <p:pic>
        <p:nvPicPr>
          <p:cNvPr id="90117" name="Picture 5" descr="Iridium data demo"/>
          <p:cNvPicPr>
            <a:picLocks noChangeAspect="1" noChangeArrowheads="1"/>
          </p:cNvPicPr>
          <p:nvPr/>
        </p:nvPicPr>
        <p:blipFill>
          <a:blip r:embed="rId3" cstate="print"/>
          <a:srcRect/>
          <a:stretch>
            <a:fillRect/>
          </a:stretch>
        </p:blipFill>
        <p:spPr bwMode="auto">
          <a:xfrm>
            <a:off x="4495800" y="2057400"/>
            <a:ext cx="41910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endParaRPr lang="zh-CN" altLang="zh-CN" smtClean="0"/>
          </a:p>
        </p:txBody>
      </p:sp>
      <p:sp>
        <p:nvSpPr>
          <p:cNvPr id="91139" name="Rectangle 3"/>
          <p:cNvSpPr>
            <a:spLocks noGrp="1" noChangeArrowheads="1"/>
          </p:cNvSpPr>
          <p:nvPr>
            <p:ph type="body" idx="1"/>
          </p:nvPr>
        </p:nvSpPr>
        <p:spPr>
          <a:xfrm>
            <a:off x="762000" y="2017713"/>
            <a:ext cx="8193088" cy="4535487"/>
          </a:xfrm>
        </p:spPr>
        <p:txBody>
          <a:bodyPr/>
          <a:lstStyle/>
          <a:p>
            <a:pPr eaLnBrk="1" hangingPunct="1">
              <a:lnSpc>
                <a:spcPct val="80000"/>
              </a:lnSpc>
            </a:pPr>
            <a:r>
              <a:rPr lang="zh-CN" altLang="en-US" sz="2400" b="1" dirty="0" smtClean="0">
                <a:latin typeface="Times New Roman" pitchFamily="18" charset="0"/>
              </a:rPr>
              <a:t>习题：查阅资料，对以下名词含义及其相关技术特点作简</a:t>
            </a:r>
            <a:endParaRPr lang="en-US" altLang="zh-CN" sz="2400" b="1" dirty="0" smtClean="0">
              <a:latin typeface="Times New Roman" pitchFamily="18" charset="0"/>
            </a:endParaRPr>
          </a:p>
          <a:p>
            <a:pPr eaLnBrk="1" hangingPunct="1">
              <a:lnSpc>
                <a:spcPct val="80000"/>
              </a:lnSpc>
              <a:buFont typeface="Wingdings" pitchFamily="2" charset="2"/>
              <a:buNone/>
            </a:pPr>
            <a:r>
              <a:rPr lang="zh-CN" altLang="en-US" sz="2400" b="1" dirty="0" smtClean="0">
                <a:latin typeface="Times New Roman" pitchFamily="18" charset="0"/>
              </a:rPr>
              <a:t>要的概括 </a:t>
            </a:r>
            <a:r>
              <a:rPr lang="en-US" altLang="zh-CN" sz="2400" b="1" dirty="0" smtClean="0">
                <a:latin typeface="Times New Roman" pitchFamily="18" charset="0"/>
              </a:rPr>
              <a:t>(</a:t>
            </a:r>
            <a:r>
              <a:rPr lang="zh-CN" altLang="en-US" sz="2400" b="1" dirty="0" smtClean="0">
                <a:latin typeface="Times New Roman" pitchFamily="18" charset="0"/>
              </a:rPr>
              <a:t>可任选</a:t>
            </a:r>
            <a:r>
              <a:rPr lang="en-US" altLang="zh-CN" sz="2400" b="1" dirty="0" smtClean="0">
                <a:latin typeface="Times New Roman" pitchFamily="18" charset="0"/>
              </a:rPr>
              <a:t>2</a:t>
            </a:r>
            <a:r>
              <a:rPr lang="zh-CN" altLang="en-US" sz="2400" b="1" dirty="0" smtClean="0">
                <a:latin typeface="Times New Roman" pitchFamily="18" charset="0"/>
              </a:rPr>
              <a:t>种</a:t>
            </a:r>
            <a:r>
              <a:rPr lang="en-US" altLang="zh-CN" sz="2400" b="1" dirty="0" smtClean="0">
                <a:latin typeface="Times New Roman" pitchFamily="18" charset="0"/>
              </a:rPr>
              <a:t>) </a:t>
            </a:r>
            <a:r>
              <a:rPr lang="zh-CN" altLang="en-US" sz="2400" b="1" dirty="0" smtClean="0">
                <a:latin typeface="Times New Roman" pitchFamily="18" charset="0"/>
              </a:rPr>
              <a:t>。</a:t>
            </a:r>
          </a:p>
          <a:p>
            <a:pPr eaLnBrk="1" hangingPunct="1">
              <a:lnSpc>
                <a:spcPct val="80000"/>
              </a:lnSpc>
              <a:buFont typeface="Wingdings" pitchFamily="2" charset="2"/>
              <a:buNone/>
            </a:pPr>
            <a:r>
              <a:rPr lang="zh-CN" altLang="en-US" sz="2400" b="1" dirty="0" smtClean="0">
                <a:latin typeface="Times New Roman" pitchFamily="18" charset="0"/>
              </a:rPr>
              <a:t>   </a:t>
            </a:r>
            <a:r>
              <a:rPr lang="en-US" altLang="zh-CN" sz="2400" b="1" dirty="0" err="1" smtClean="0">
                <a:latin typeface="Times New Roman" pitchFamily="18" charset="0"/>
              </a:rPr>
              <a:t>WiFi</a:t>
            </a:r>
            <a:endParaRPr lang="en-US" altLang="zh-CN" sz="2400" b="1" dirty="0" smtClean="0">
              <a:latin typeface="Times New Roman" pitchFamily="18" charset="0"/>
            </a:endParaRPr>
          </a:p>
          <a:p>
            <a:pPr eaLnBrk="1" hangingPunct="1">
              <a:lnSpc>
                <a:spcPct val="80000"/>
              </a:lnSpc>
              <a:buFont typeface="Wingdings" pitchFamily="2" charset="2"/>
              <a:buNone/>
            </a:pPr>
            <a:r>
              <a:rPr lang="en-US" altLang="zh-CN" sz="2400" b="1" dirty="0" smtClean="0">
                <a:latin typeface="Times New Roman" pitchFamily="18" charset="0"/>
              </a:rPr>
              <a:t>   </a:t>
            </a:r>
            <a:r>
              <a:rPr lang="en-US" altLang="zh-CN" sz="2400" b="1" dirty="0" err="1" smtClean="0">
                <a:latin typeface="Times New Roman" pitchFamily="18" charset="0"/>
              </a:rPr>
              <a:t>WiMAX</a:t>
            </a:r>
            <a:endParaRPr lang="en-US" altLang="zh-CN" sz="2400" b="1" dirty="0" smtClean="0">
              <a:latin typeface="Times New Roman" pitchFamily="18" charset="0"/>
            </a:endParaRPr>
          </a:p>
          <a:p>
            <a:pPr eaLnBrk="1" hangingPunct="1">
              <a:lnSpc>
                <a:spcPct val="80000"/>
              </a:lnSpc>
              <a:buFont typeface="Wingdings" pitchFamily="2" charset="2"/>
              <a:buNone/>
            </a:pPr>
            <a:r>
              <a:rPr lang="en-US" altLang="zh-CN" sz="2400" b="1" dirty="0" smtClean="0">
                <a:latin typeface="Times New Roman" pitchFamily="18" charset="0"/>
              </a:rPr>
              <a:t>   UWB </a:t>
            </a:r>
          </a:p>
          <a:p>
            <a:pPr eaLnBrk="1" hangingPunct="1">
              <a:lnSpc>
                <a:spcPct val="80000"/>
              </a:lnSpc>
              <a:buFont typeface="Wingdings" pitchFamily="2" charset="2"/>
              <a:buNone/>
            </a:pPr>
            <a:r>
              <a:rPr lang="en-US" altLang="zh-CN" sz="2400" b="1" dirty="0" smtClean="0">
                <a:latin typeface="Times New Roman" pitchFamily="18" charset="0"/>
              </a:rPr>
              <a:t>   Wireless Sensor Network</a:t>
            </a:r>
          </a:p>
          <a:p>
            <a:pPr eaLnBrk="1" hangingPunct="1">
              <a:lnSpc>
                <a:spcPct val="80000"/>
              </a:lnSpc>
              <a:buFont typeface="Wingdings" pitchFamily="2" charset="2"/>
              <a:buNone/>
            </a:pPr>
            <a:r>
              <a:rPr lang="en-US" altLang="zh-CN" sz="2400" b="1" dirty="0" smtClean="0">
                <a:latin typeface="Times New Roman" pitchFamily="18" charset="0"/>
              </a:rPr>
              <a:t>   </a:t>
            </a:r>
            <a:r>
              <a:rPr lang="en-US" altLang="zh-CN" sz="2400" b="1" dirty="0" err="1" smtClean="0">
                <a:latin typeface="Times New Roman" pitchFamily="18" charset="0"/>
              </a:rPr>
              <a:t>ZigBee</a:t>
            </a:r>
            <a:endParaRPr lang="en-US" altLang="zh-CN" sz="2400" b="1" dirty="0" smtClean="0">
              <a:latin typeface="Times New Roman" pitchFamily="18" charset="0"/>
            </a:endParaRPr>
          </a:p>
          <a:p>
            <a:pPr eaLnBrk="1" hangingPunct="1">
              <a:lnSpc>
                <a:spcPct val="80000"/>
              </a:lnSpc>
              <a:buFont typeface="Wingdings" pitchFamily="2" charset="2"/>
              <a:buNone/>
            </a:pPr>
            <a:r>
              <a:rPr lang="en-US" altLang="zh-CN" sz="2400" b="1" dirty="0" smtClean="0">
                <a:latin typeface="Times New Roman" pitchFamily="18" charset="0"/>
              </a:rPr>
              <a:t>   Bluetooth</a:t>
            </a:r>
          </a:p>
          <a:p>
            <a:pPr eaLnBrk="1" hangingPunct="1">
              <a:lnSpc>
                <a:spcPct val="80000"/>
              </a:lnSpc>
              <a:buFont typeface="Wingdings" pitchFamily="2" charset="2"/>
              <a:buNone/>
            </a:pPr>
            <a:r>
              <a:rPr lang="en-US" altLang="zh-CN" sz="2400" b="1" dirty="0" smtClean="0">
                <a:latin typeface="Times New Roman" pitchFamily="18" charset="0"/>
              </a:rPr>
              <a:t>   HiperLAN2</a:t>
            </a:r>
          </a:p>
          <a:p>
            <a:pPr eaLnBrk="1" hangingPunct="1">
              <a:lnSpc>
                <a:spcPct val="80000"/>
              </a:lnSpc>
              <a:buFont typeface="Wingdings" pitchFamily="2" charset="2"/>
              <a:buNone/>
            </a:pPr>
            <a:r>
              <a:rPr lang="en-US" altLang="zh-CN" sz="2400" b="1" dirty="0" smtClean="0">
                <a:latin typeface="Times New Roman" pitchFamily="18" charset="0"/>
              </a:rPr>
              <a:t>   </a:t>
            </a:r>
            <a:r>
              <a:rPr lang="en-US" altLang="zh-CN" sz="2400" b="1" dirty="0" err="1" smtClean="0">
                <a:latin typeface="Times New Roman" pitchFamily="18" charset="0"/>
              </a:rPr>
              <a:t>Trunking</a:t>
            </a:r>
            <a:r>
              <a:rPr lang="en-US" altLang="zh-CN" sz="2400" b="1" dirty="0" smtClean="0">
                <a:latin typeface="Times New Roman" pitchFamily="18" charset="0"/>
              </a:rPr>
              <a:t> Radio(</a:t>
            </a:r>
            <a:r>
              <a:rPr lang="zh-CN" altLang="en-US" sz="2400" b="1" dirty="0" smtClean="0">
                <a:latin typeface="Times New Roman" pitchFamily="18" charset="0"/>
              </a:rPr>
              <a:t>集群无线通信</a:t>
            </a:r>
            <a:r>
              <a:rPr lang="en-US" altLang="zh-CN" sz="2400" b="1" dirty="0" smtClean="0">
                <a:latin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rPr>
              <a:t>   Cognitive Radio(</a:t>
            </a:r>
            <a:r>
              <a:rPr lang="zh-CN" altLang="en-US" sz="2400" b="1" dirty="0" smtClean="0">
                <a:latin typeface="Times New Roman" pitchFamily="18" charset="0"/>
              </a:rPr>
              <a:t>认知无线电</a:t>
            </a:r>
            <a:r>
              <a:rPr lang="en-US" altLang="zh-CN" sz="2400" b="1" dirty="0" smtClean="0">
                <a:latin typeface="Times New Roman" pitchFamily="18" charset="0"/>
              </a:rPr>
              <a:t>)</a:t>
            </a:r>
          </a:p>
          <a:p>
            <a:pPr eaLnBrk="1" hangingPunct="1">
              <a:lnSpc>
                <a:spcPct val="80000"/>
              </a:lnSpc>
              <a:buFont typeface="Wingdings" pitchFamily="2" charset="2"/>
              <a:buNone/>
            </a:pPr>
            <a:r>
              <a:rPr lang="en-US" altLang="zh-CN" sz="2400" b="1" dirty="0" smtClean="0">
                <a:latin typeface="Times New Roman" pitchFamily="18" charset="0"/>
              </a:rPr>
              <a:t>   </a:t>
            </a:r>
            <a:r>
              <a:rPr lang="en-US" altLang="zh-CN" sz="2400" b="1" dirty="0" err="1" smtClean="0">
                <a:latin typeface="Times New Roman" pitchFamily="18" charset="0"/>
              </a:rPr>
              <a:t>Femtocell</a:t>
            </a:r>
            <a:endParaRPr lang="en-US" altLang="zh-CN" sz="2400" b="1" dirty="0" smtClean="0">
              <a:latin typeface="Times New Roman" pitchFamily="18" charset="0"/>
            </a:endParaRPr>
          </a:p>
          <a:p>
            <a:pPr eaLnBrk="1" hangingPunct="1">
              <a:lnSpc>
                <a:spcPct val="80000"/>
              </a:lnSpc>
              <a:buFont typeface="Wingdings" pitchFamily="2" charset="2"/>
              <a:buNone/>
            </a:pPr>
            <a:r>
              <a:rPr lang="en-US" altLang="zh-CN" sz="2000" dirty="0" smtClean="0"/>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endParaRPr lang="zh-CN" altLang="zh-CN" smtClean="0"/>
          </a:p>
        </p:txBody>
      </p:sp>
      <p:sp>
        <p:nvSpPr>
          <p:cNvPr id="92163" name="Rectangle 3"/>
          <p:cNvSpPr>
            <a:spLocks noGrp="1" noChangeArrowheads="1"/>
          </p:cNvSpPr>
          <p:nvPr>
            <p:ph type="body" idx="1"/>
          </p:nvPr>
        </p:nvSpPr>
        <p:spPr>
          <a:xfrm>
            <a:off x="762000" y="2057400"/>
            <a:ext cx="7772400" cy="4114800"/>
          </a:xfrm>
        </p:spPr>
        <p:txBody>
          <a:bodyPr/>
          <a:lstStyle/>
          <a:p>
            <a:pPr eaLnBrk="1" hangingPunct="1">
              <a:buFont typeface="Wingdings" pitchFamily="2" charset="2"/>
              <a:buNone/>
            </a:pPr>
            <a:r>
              <a:rPr lang="zh-CN" altLang="en-US" b="1" dirty="0" smtClean="0">
                <a:latin typeface="Times New Roman" pitchFamily="18" charset="0"/>
              </a:rPr>
              <a:t>（二）、不同无线通信应用的不同需求</a:t>
            </a:r>
          </a:p>
          <a:p>
            <a:pPr eaLnBrk="1" hangingPunct="1">
              <a:buFont typeface="Wingdings" pitchFamily="2" charset="2"/>
              <a:buNone/>
            </a:pPr>
            <a:r>
              <a:rPr lang="zh-CN" altLang="en-US" b="1" dirty="0" smtClean="0">
                <a:latin typeface="Times New Roman" pitchFamily="18" charset="0"/>
              </a:rPr>
              <a:t>“设计用户以</a:t>
            </a:r>
            <a:r>
              <a:rPr lang="en-US" altLang="zh-CN" b="1" dirty="0" smtClean="0">
                <a:latin typeface="Times New Roman" pitchFamily="18" charset="0"/>
              </a:rPr>
              <a:t>500km/h</a:t>
            </a:r>
            <a:r>
              <a:rPr lang="zh-CN" altLang="en-US" b="1" dirty="0" smtClean="0">
                <a:latin typeface="Times New Roman" pitchFamily="18" charset="0"/>
              </a:rPr>
              <a:t>速度移动时，还能</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够在</a:t>
            </a:r>
            <a:r>
              <a:rPr lang="en-US" altLang="zh-CN" b="1" dirty="0" smtClean="0">
                <a:latin typeface="Times New Roman" pitchFamily="18" charset="0"/>
              </a:rPr>
              <a:t>100km</a:t>
            </a:r>
            <a:r>
              <a:rPr lang="zh-CN" altLang="en-US" b="1" dirty="0" smtClean="0">
                <a:latin typeface="Times New Roman" pitchFamily="18" charset="0"/>
              </a:rPr>
              <a:t>范围上支持</a:t>
            </a:r>
            <a:r>
              <a:rPr lang="en-US" altLang="zh-CN" b="1" dirty="0" err="1" smtClean="0">
                <a:latin typeface="Times New Roman" pitchFamily="18" charset="0"/>
              </a:rPr>
              <a:t>Gbit</a:t>
            </a:r>
            <a:r>
              <a:rPr lang="en-US" altLang="zh-CN" b="1" dirty="0" smtClean="0">
                <a:latin typeface="Times New Roman" pitchFamily="18" charset="0"/>
              </a:rPr>
              <a:t>/s</a:t>
            </a:r>
            <a:r>
              <a:rPr lang="zh-CN" altLang="en-US" b="1" dirty="0" smtClean="0">
                <a:latin typeface="Times New Roman" pitchFamily="18" charset="0"/>
              </a:rPr>
              <a:t>数据速率的系</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统是全无必要的。”</a:t>
            </a:r>
          </a:p>
          <a:p>
            <a:pPr eaLnBrk="1" hangingPunct="1">
              <a:buFont typeface="Wingdings" pitchFamily="2" charset="2"/>
              <a:buNone/>
            </a:pPr>
            <a:endParaRPr lang="zh-CN" altLang="en-US"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        但是不同无线通信应用在以下方面对</a:t>
            </a:r>
          </a:p>
          <a:p>
            <a:pPr eaLnBrk="1" hangingPunct="1">
              <a:buFont typeface="Wingdings" pitchFamily="2" charset="2"/>
              <a:buNone/>
            </a:pPr>
            <a:r>
              <a:rPr lang="zh-CN" altLang="en-US" b="1" dirty="0" smtClean="0">
                <a:latin typeface="Times New Roman" pitchFamily="18" charset="0"/>
              </a:rPr>
              <a:t>无线系统的设计提出了要求：</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endParaRPr lang="zh-CN" altLang="zh-CN" smtClean="0"/>
          </a:p>
        </p:txBody>
      </p:sp>
      <p:sp>
        <p:nvSpPr>
          <p:cNvPr id="93187" name="Rectangle 3"/>
          <p:cNvSpPr>
            <a:spLocks noGrp="1" noChangeArrowheads="1"/>
          </p:cNvSpPr>
          <p:nvPr>
            <p:ph type="body" idx="1"/>
          </p:nvPr>
        </p:nvSpPr>
        <p:spPr>
          <a:xfrm>
            <a:off x="762000" y="2133600"/>
            <a:ext cx="7772400" cy="4114800"/>
          </a:xfrm>
        </p:spPr>
        <p:txBody>
          <a:bodyPr/>
          <a:lstStyle/>
          <a:p>
            <a:pPr eaLnBrk="1" hangingPunct="1"/>
            <a:r>
              <a:rPr lang="zh-CN" altLang="en-US" b="1" dirty="0" smtClean="0"/>
              <a:t>数据速率</a:t>
            </a:r>
          </a:p>
          <a:p>
            <a:pPr eaLnBrk="1" hangingPunct="1"/>
            <a:r>
              <a:rPr lang="zh-CN" altLang="en-US" b="1" dirty="0" smtClean="0"/>
              <a:t>覆盖范围和用户数目</a:t>
            </a:r>
          </a:p>
          <a:p>
            <a:pPr eaLnBrk="1" hangingPunct="1"/>
            <a:r>
              <a:rPr lang="zh-CN" altLang="en-US" b="1" dirty="0" smtClean="0"/>
              <a:t>移动性</a:t>
            </a:r>
          </a:p>
          <a:p>
            <a:pPr eaLnBrk="1" hangingPunct="1"/>
            <a:r>
              <a:rPr lang="zh-CN" altLang="en-US" b="1" dirty="0" smtClean="0"/>
              <a:t>电能消耗</a:t>
            </a:r>
          </a:p>
          <a:p>
            <a:pPr eaLnBrk="1" hangingPunct="1"/>
            <a:r>
              <a:rPr lang="zh-CN" altLang="en-US" b="1" dirty="0" smtClean="0"/>
              <a:t>频谱使用</a:t>
            </a:r>
          </a:p>
          <a:p>
            <a:pPr eaLnBrk="1" hangingPunct="1"/>
            <a:r>
              <a:rPr lang="zh-CN" altLang="en-US" b="1" dirty="0" smtClean="0"/>
              <a:t>传输方向</a:t>
            </a:r>
          </a:p>
          <a:p>
            <a:pPr eaLnBrk="1" hangingPunct="1"/>
            <a:r>
              <a:rPr lang="zh-CN" altLang="en-US" b="1" dirty="0" smtClean="0"/>
              <a:t>服务质量</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z="4000" b="1" dirty="0" smtClean="0"/>
              <a:t>对数据速率的不同需求</a:t>
            </a:r>
          </a:p>
        </p:txBody>
      </p:sp>
      <p:graphicFrame>
        <p:nvGraphicFramePr>
          <p:cNvPr id="146435" name="Group 3"/>
          <p:cNvGraphicFramePr>
            <a:graphicFrameLocks noGrp="1"/>
          </p:cNvGraphicFramePr>
          <p:nvPr>
            <p:ph type="tbl" idx="1"/>
          </p:nvPr>
        </p:nvGraphicFramePr>
        <p:xfrm>
          <a:off x="457200" y="2209800"/>
          <a:ext cx="8305800" cy="4257358"/>
        </p:xfrm>
        <a:graphic>
          <a:graphicData uri="http://schemas.openxmlformats.org/drawingml/2006/table">
            <a:tbl>
              <a:tblPr/>
              <a:tblGrid>
                <a:gridCol w="2362200"/>
                <a:gridCol w="5943600"/>
              </a:tblGrid>
              <a:tr h="609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速率水平</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网络（／系统）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若干</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bit/s~1kbit/s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无线传感器网络（传感器节点到汇聚节点）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4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5k~64kbit/s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latin typeface="Tahoma" pitchFamily="34" charset="0"/>
                          <a:ea typeface="宋体" pitchFamily="2" charset="-122"/>
                        </a:rPr>
                        <a:t>蜂窝系统（语音）和无绳电话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10k</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100kbit/s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latin typeface="Tahoma" pitchFamily="34" charset="0"/>
                          <a:ea typeface="宋体" pitchFamily="2" charset="-122"/>
                        </a:rPr>
                        <a:t>蜂窝系统（基本数据业务）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1Mbit/s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latin typeface="Tahoma" pitchFamily="34" charset="0"/>
                          <a:ea typeface="宋体" pitchFamily="2" charset="-122"/>
                        </a:rPr>
                        <a:t>计算机与外设的无线连接</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0.5M~100Mbit/s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WLAN</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和</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3G</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蜂窝系统（高速数据业务）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100Mbit/s~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PAN(Personal Area Network)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sz="4000" b="1" dirty="0" smtClean="0">
                <a:latin typeface="Times New Roman" pitchFamily="18" charset="0"/>
                <a:cs typeface="Times New Roman" pitchFamily="18" charset="0"/>
              </a:rPr>
              <a:t>无线传感器网络</a:t>
            </a:r>
            <a:r>
              <a:rPr lang="en-US" altLang="zh-CN" sz="3600" b="1" dirty="0" smtClean="0">
                <a:latin typeface="Times New Roman" pitchFamily="18" charset="0"/>
                <a:cs typeface="Times New Roman" pitchFamily="18" charset="0"/>
              </a:rPr>
              <a:t/>
            </a:r>
            <a:br>
              <a:rPr lang="en-US" altLang="zh-CN" sz="3600" b="1" dirty="0" smtClean="0">
                <a:latin typeface="Times New Roman" pitchFamily="18" charset="0"/>
                <a:cs typeface="Times New Roman" pitchFamily="18" charset="0"/>
              </a:rPr>
            </a:br>
            <a:r>
              <a:rPr lang="en-US" altLang="zh-CN" sz="3600" b="1" dirty="0" smtClean="0">
                <a:latin typeface="Times New Roman" pitchFamily="18" charset="0"/>
                <a:cs typeface="Times New Roman" pitchFamily="18" charset="0"/>
              </a:rPr>
              <a:t>(</a:t>
            </a:r>
            <a:r>
              <a:rPr lang="zh-CN" altLang="en-US" sz="3600" b="1" dirty="0" smtClean="0">
                <a:latin typeface="Times New Roman" pitchFamily="18" charset="0"/>
                <a:cs typeface="Times New Roman" pitchFamily="18" charset="0"/>
              </a:rPr>
              <a:t>一种不需要基础设施的分布式网络</a:t>
            </a:r>
            <a:r>
              <a:rPr lang="en-US" altLang="zh-CN" sz="3600" b="1" dirty="0" smtClean="0">
                <a:latin typeface="Times New Roman" pitchFamily="18" charset="0"/>
                <a:cs typeface="Times New Roman" pitchFamily="18" charset="0"/>
              </a:rPr>
              <a:t>)</a:t>
            </a:r>
            <a:endParaRPr lang="zh-CN" altLang="en-US" sz="3600" b="1" dirty="0" smtClean="0">
              <a:latin typeface="Times New Roman" pitchFamily="18" charset="0"/>
              <a:cs typeface="Times New Roman" pitchFamily="18" charset="0"/>
            </a:endParaRPr>
          </a:p>
        </p:txBody>
      </p:sp>
      <p:sp>
        <p:nvSpPr>
          <p:cNvPr id="148483" name="Text Box 3"/>
          <p:cNvSpPr txBox="1">
            <a:spLocks noChangeArrowheads="1"/>
          </p:cNvSpPr>
          <p:nvPr/>
        </p:nvSpPr>
        <p:spPr bwMode="auto">
          <a:xfrm>
            <a:off x="762000" y="5867400"/>
            <a:ext cx="7924800" cy="830263"/>
          </a:xfrm>
          <a:prstGeom prst="rect">
            <a:avLst/>
          </a:prstGeom>
          <a:noFill/>
          <a:ln w="9525" algn="ctr">
            <a:noFill/>
            <a:miter lim="800000"/>
            <a:headEnd/>
            <a:tailEnd/>
          </a:ln>
          <a:effectLst/>
        </p:spPr>
        <p:txBody>
          <a:bodyPr>
            <a:spAutoFit/>
          </a:bodyPr>
          <a:lstStyle/>
          <a:p>
            <a:pPr>
              <a:defRPr/>
            </a:pPr>
            <a:r>
              <a:rPr lang="zh-CN" altLang="en-US" sz="2400" dirty="0">
                <a:solidFill>
                  <a:srgbClr val="FF0000"/>
                </a:solidFill>
                <a:effectLst>
                  <a:outerShdw blurRad="38100" dist="38100" dir="2700000" algn="tl">
                    <a:srgbClr val="000000">
                      <a:alpha val="43137"/>
                    </a:srgbClr>
                  </a:outerShdw>
                </a:effectLst>
              </a:rPr>
              <a:t>多跳</a:t>
            </a:r>
            <a:r>
              <a:rPr lang="zh-CN" altLang="en-US" sz="2400" dirty="0">
                <a:solidFill>
                  <a:schemeClr val="tx1"/>
                </a:solidFill>
              </a:rPr>
              <a:t>、</a:t>
            </a:r>
            <a:r>
              <a:rPr lang="zh-CN" altLang="en-US" sz="2400" dirty="0">
                <a:solidFill>
                  <a:srgbClr val="FF0000"/>
                </a:solidFill>
                <a:effectLst>
                  <a:outerShdw blurRad="38100" dist="38100" dir="2700000" algn="tl">
                    <a:srgbClr val="000000">
                      <a:alpha val="43137"/>
                    </a:srgbClr>
                  </a:outerShdw>
                </a:effectLst>
              </a:rPr>
              <a:t>自组织</a:t>
            </a:r>
            <a:r>
              <a:rPr lang="zh-CN" altLang="en-US" sz="2400" dirty="0">
                <a:solidFill>
                  <a:schemeClr val="tx1"/>
                </a:solidFill>
              </a:rPr>
              <a:t>网络；传感器节点往往固定不动；传感器节点能力受限</a:t>
            </a:r>
            <a:r>
              <a:rPr lang="en-US" altLang="zh-CN" sz="2400" dirty="0">
                <a:solidFill>
                  <a:schemeClr val="tx1"/>
                </a:solidFill>
                <a:latin typeface="Arial"/>
              </a:rPr>
              <a:t>——</a:t>
            </a:r>
            <a:r>
              <a:rPr lang="zh-CN" altLang="en-US" sz="2400" dirty="0">
                <a:solidFill>
                  <a:schemeClr val="tx1"/>
                </a:solidFill>
              </a:rPr>
              <a:t>能量、处理、存储、通信能力均有限。</a:t>
            </a:r>
          </a:p>
        </p:txBody>
      </p:sp>
      <p:pic>
        <p:nvPicPr>
          <p:cNvPr id="95236" name="Picture 4"/>
          <p:cNvPicPr>
            <a:picLocks noChangeAspect="1" noChangeArrowheads="1"/>
          </p:cNvPicPr>
          <p:nvPr/>
        </p:nvPicPr>
        <p:blipFill>
          <a:blip r:embed="rId3" cstate="print"/>
          <a:srcRect/>
          <a:stretch>
            <a:fillRect/>
          </a:stretch>
        </p:blipFill>
        <p:spPr bwMode="auto">
          <a:xfrm>
            <a:off x="914400" y="2209800"/>
            <a:ext cx="7618413" cy="35528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z="4000" b="1" dirty="0" smtClean="0"/>
              <a:t>传感器节点</a:t>
            </a:r>
          </a:p>
        </p:txBody>
      </p:sp>
      <p:pic>
        <p:nvPicPr>
          <p:cNvPr id="96259" name="Picture 3"/>
          <p:cNvPicPr>
            <a:picLocks noChangeAspect="1" noChangeArrowheads="1"/>
          </p:cNvPicPr>
          <p:nvPr/>
        </p:nvPicPr>
        <p:blipFill>
          <a:blip r:embed="rId3" cstate="print"/>
          <a:srcRect/>
          <a:stretch>
            <a:fillRect/>
          </a:stretch>
        </p:blipFill>
        <p:spPr bwMode="auto">
          <a:xfrm>
            <a:off x="763588" y="2066925"/>
            <a:ext cx="7847012" cy="418147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zh-CN" altLang="en-US" sz="4000" b="1" dirty="0" smtClean="0"/>
              <a:t>传感器网络举例</a:t>
            </a:r>
          </a:p>
        </p:txBody>
      </p:sp>
      <p:sp>
        <p:nvSpPr>
          <p:cNvPr id="75779" name="Rectangle 3"/>
          <p:cNvSpPr>
            <a:spLocks noGrp="1" noChangeArrowheads="1"/>
          </p:cNvSpPr>
          <p:nvPr>
            <p:ph type="body" sz="half" idx="1"/>
          </p:nvPr>
        </p:nvSpPr>
        <p:spPr>
          <a:xfrm>
            <a:off x="762000" y="2133600"/>
            <a:ext cx="3886200" cy="4114800"/>
          </a:xfrm>
        </p:spPr>
        <p:txBody>
          <a:bodyPr/>
          <a:lstStyle/>
          <a:p>
            <a:pPr eaLnBrk="1" hangingPunct="1">
              <a:defRPr/>
            </a:pPr>
            <a:r>
              <a:rPr lang="en-US" altLang="zh-CN" sz="2800" b="1" dirty="0" smtClean="0">
                <a:latin typeface="Times New Roman" pitchFamily="18" charset="0"/>
              </a:rPr>
              <a:t>2002</a:t>
            </a:r>
            <a:r>
              <a:rPr lang="zh-CN" altLang="en-US" sz="2800" b="1" dirty="0" smtClean="0">
                <a:latin typeface="Times New Roman" pitchFamily="18" charset="0"/>
              </a:rPr>
              <a:t>年夏，美国“</a:t>
            </a:r>
            <a:r>
              <a:rPr lang="en-US" altLang="zh-CN" sz="2800" b="1" dirty="0" smtClean="0">
                <a:latin typeface="Times New Roman" pitchFamily="18" charset="0"/>
              </a:rPr>
              <a:t>in-situ”</a:t>
            </a:r>
            <a:r>
              <a:rPr lang="zh-CN" altLang="en-US" sz="2800" b="1" dirty="0" smtClean="0">
                <a:latin typeface="Times New Roman" pitchFamily="18" charset="0"/>
              </a:rPr>
              <a:t>研究组在大鸭岛（</a:t>
            </a:r>
            <a:r>
              <a:rPr lang="en-US" altLang="zh-CN" sz="2800" b="1" dirty="0" smtClean="0">
                <a:latin typeface="Times New Roman" pitchFamily="18" charset="0"/>
              </a:rPr>
              <a:t>Great Duck Island</a:t>
            </a:r>
            <a:r>
              <a:rPr lang="zh-CN" altLang="en-US" sz="2800" b="1" dirty="0" smtClean="0">
                <a:latin typeface="Times New Roman" pitchFamily="18" charset="0"/>
              </a:rPr>
              <a:t>）上部署了由</a:t>
            </a:r>
            <a:r>
              <a:rPr lang="en-US" altLang="zh-CN" sz="2800" b="1" dirty="0" smtClean="0">
                <a:effectLst>
                  <a:outerShdw blurRad="38100" dist="38100" dir="2700000" algn="tl">
                    <a:srgbClr val="000000">
                      <a:alpha val="43137"/>
                    </a:srgbClr>
                  </a:outerShdw>
                </a:effectLst>
                <a:latin typeface="Times New Roman" pitchFamily="18" charset="0"/>
              </a:rPr>
              <a:t>43</a:t>
            </a:r>
            <a:r>
              <a:rPr lang="zh-CN" altLang="en-US" sz="2800" b="1" dirty="0" smtClean="0">
                <a:latin typeface="Times New Roman" pitchFamily="18" charset="0"/>
              </a:rPr>
              <a:t>个传感器节点组成的传感器网络，以监控海岛生态环境。</a:t>
            </a:r>
          </a:p>
          <a:p>
            <a:pPr eaLnBrk="1" hangingPunct="1">
              <a:buFont typeface="Wingdings" pitchFamily="2" charset="2"/>
              <a:buNone/>
              <a:defRPr/>
            </a:pPr>
            <a:r>
              <a:rPr lang="zh-CN" altLang="en-US" sz="2800" b="1" dirty="0" smtClean="0">
                <a:latin typeface="Times New Roman" pitchFamily="18" charset="0"/>
              </a:rPr>
              <a:t>    数据包长度</a:t>
            </a:r>
            <a:r>
              <a:rPr lang="en-US" altLang="zh-CN" sz="2800" b="1" dirty="0" smtClean="0">
                <a:effectLst>
                  <a:outerShdw blurRad="38100" dist="38100" dir="2700000" algn="tl">
                    <a:srgbClr val="000000">
                      <a:alpha val="43137"/>
                    </a:srgbClr>
                  </a:outerShdw>
                </a:effectLst>
                <a:latin typeface="Times New Roman" pitchFamily="18" charset="0"/>
              </a:rPr>
              <a:t>32</a:t>
            </a:r>
            <a:r>
              <a:rPr lang="zh-CN" altLang="en-US" sz="2800" b="1" dirty="0" smtClean="0">
                <a:latin typeface="Times New Roman" pitchFamily="18" charset="0"/>
              </a:rPr>
              <a:t>个字节，每</a:t>
            </a:r>
            <a:r>
              <a:rPr lang="en-US" altLang="zh-CN" sz="2800" b="1" dirty="0" smtClean="0">
                <a:effectLst>
                  <a:outerShdw blurRad="38100" dist="38100" dir="2700000" algn="tl">
                    <a:srgbClr val="000000">
                      <a:alpha val="43137"/>
                    </a:srgbClr>
                  </a:outerShdw>
                </a:effectLst>
                <a:latin typeface="Times New Roman" pitchFamily="18" charset="0"/>
              </a:rPr>
              <a:t>70</a:t>
            </a:r>
            <a:r>
              <a:rPr lang="zh-CN" altLang="en-US" sz="2800" b="1" dirty="0" smtClean="0">
                <a:latin typeface="Times New Roman" pitchFamily="18" charset="0"/>
              </a:rPr>
              <a:t>秒采样一次。</a:t>
            </a:r>
          </a:p>
        </p:txBody>
      </p:sp>
      <p:pic>
        <p:nvPicPr>
          <p:cNvPr id="97284" name="Picture 4" descr="Image3"/>
          <p:cNvPicPr>
            <a:picLocks noGrp="1" noChangeAspect="1" noChangeArrowheads="1"/>
          </p:cNvPicPr>
          <p:nvPr>
            <p:ph sz="half" idx="2"/>
          </p:nvPr>
        </p:nvPicPr>
        <p:blipFill>
          <a:blip r:embed="rId3" cstate="print"/>
          <a:srcRect/>
          <a:stretch>
            <a:fillRect/>
          </a:stretch>
        </p:blipFill>
        <p:spPr>
          <a:xfrm>
            <a:off x="4800600" y="2667000"/>
            <a:ext cx="3422650" cy="235585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sz="4000" b="1" dirty="0" smtClean="0"/>
              <a:t>覆盖范围和用户数目</a:t>
            </a:r>
          </a:p>
        </p:txBody>
      </p:sp>
      <p:graphicFrame>
        <p:nvGraphicFramePr>
          <p:cNvPr id="91166" name="Group 30"/>
          <p:cNvGraphicFramePr>
            <a:graphicFrameLocks noGrp="1"/>
          </p:cNvGraphicFramePr>
          <p:nvPr/>
        </p:nvGraphicFramePr>
        <p:xfrm>
          <a:off x="685800" y="2057400"/>
          <a:ext cx="8001000" cy="4384358"/>
        </p:xfrm>
        <a:graphic>
          <a:graphicData uri="http://schemas.openxmlformats.org/drawingml/2006/table">
            <a:tbl>
              <a:tblPr/>
              <a:tblGrid>
                <a:gridCol w="3962400"/>
                <a:gridCol w="4038600"/>
              </a:tblGrid>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pitchFamily="2" charset="-122"/>
                        </a:rPr>
                        <a:t>覆盖范围（／用户数目）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pitchFamily="2" charset="-122"/>
                        </a:rPr>
                        <a:t>系统（／网络）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               1m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BAN (Body Area Network)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             10m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PAN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 100m/300m</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10</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个用户）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WLAN/</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无绳电话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500m~10km</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30km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50</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个用户）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蜂窝系统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    100m~</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几十</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km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FWA (Fixed Wireless Access)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几十</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km~1000km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卫星移动系统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endParaRPr lang="zh-CN" altLang="zh-CN" smtClean="0"/>
          </a:p>
        </p:txBody>
      </p:sp>
      <p:sp>
        <p:nvSpPr>
          <p:cNvPr id="99331" name="Rectangle 3"/>
          <p:cNvSpPr>
            <a:spLocks noGrp="1" noChangeArrowheads="1"/>
          </p:cNvSpPr>
          <p:nvPr>
            <p:ph type="body" idx="1"/>
          </p:nvPr>
        </p:nvSpPr>
        <p:spPr>
          <a:xfrm>
            <a:off x="762000" y="2133600"/>
            <a:ext cx="7772400" cy="4114800"/>
          </a:xfrm>
        </p:spPr>
        <p:txBody>
          <a:bodyPr/>
          <a:lstStyle/>
          <a:p>
            <a:pPr eaLnBrk="1" hangingPunct="1">
              <a:buFont typeface="Wingdings" pitchFamily="2" charset="2"/>
              <a:buNone/>
            </a:pPr>
            <a:endParaRPr lang="zh-CN" altLang="zh-CN" smtClean="0"/>
          </a:p>
        </p:txBody>
      </p:sp>
      <p:sp>
        <p:nvSpPr>
          <p:cNvPr id="99332" name="Text Box 4"/>
          <p:cNvSpPr txBox="1">
            <a:spLocks noChangeArrowheads="1"/>
          </p:cNvSpPr>
          <p:nvPr/>
        </p:nvSpPr>
        <p:spPr bwMode="auto">
          <a:xfrm>
            <a:off x="381000" y="6248400"/>
            <a:ext cx="8305800" cy="457200"/>
          </a:xfrm>
          <a:prstGeom prst="rect">
            <a:avLst/>
          </a:prstGeom>
          <a:noFill/>
          <a:ln w="9525" algn="ctr">
            <a:noFill/>
            <a:miter lim="800000"/>
            <a:headEnd/>
            <a:tailEnd/>
          </a:ln>
        </p:spPr>
        <p:txBody>
          <a:bodyPr>
            <a:spAutoFit/>
          </a:bodyPr>
          <a:lstStyle/>
          <a:p>
            <a:r>
              <a:rPr lang="zh-CN" altLang="en-US" sz="2400">
                <a:solidFill>
                  <a:schemeClr val="tx1"/>
                </a:solidFill>
              </a:rPr>
              <a:t>注意</a:t>
            </a:r>
            <a:r>
              <a:rPr lang="zh-CN" altLang="en-US" sz="2400" b="0">
                <a:solidFill>
                  <a:schemeClr val="tx1"/>
                </a:solidFill>
              </a:rPr>
              <a:t>：</a:t>
            </a:r>
            <a:r>
              <a:rPr lang="zh-CN" altLang="en-US" sz="2400">
                <a:solidFill>
                  <a:schemeClr val="tx1"/>
                </a:solidFill>
              </a:rPr>
              <a:t>所需覆盖范围较小时，容易达到更高的数据速率。</a:t>
            </a:r>
          </a:p>
        </p:txBody>
      </p:sp>
      <p:pic>
        <p:nvPicPr>
          <p:cNvPr id="99333" name="Picture 5"/>
          <p:cNvPicPr>
            <a:picLocks noChangeAspect="1" noChangeArrowheads="1"/>
          </p:cNvPicPr>
          <p:nvPr/>
        </p:nvPicPr>
        <p:blipFill>
          <a:blip r:embed="rId3" cstate="print"/>
          <a:srcRect/>
          <a:stretch>
            <a:fillRect/>
          </a:stretch>
        </p:blipFill>
        <p:spPr bwMode="auto">
          <a:xfrm>
            <a:off x="838200" y="2209800"/>
            <a:ext cx="7620000"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sz="4000" b="1" dirty="0" smtClean="0"/>
              <a:t>一、无线通信的特点 </a:t>
            </a:r>
            <a:r>
              <a:rPr lang="zh-CN" altLang="en-US" sz="4000" b="1" dirty="0" smtClean="0">
                <a:latin typeface="Times New Roman" pitchFamily="18" charset="0"/>
              </a:rPr>
              <a:t>（</a:t>
            </a:r>
            <a:r>
              <a:rPr lang="en-US" altLang="zh-CN" sz="4000" b="1" dirty="0" smtClean="0">
                <a:latin typeface="Times New Roman" pitchFamily="18" charset="0"/>
              </a:rPr>
              <a:t>6</a:t>
            </a:r>
            <a:r>
              <a:rPr lang="zh-CN" altLang="en-US" sz="4000" b="1" dirty="0" smtClean="0">
                <a:latin typeface="Times New Roman" pitchFamily="18" charset="0"/>
              </a:rPr>
              <a:t>）</a:t>
            </a:r>
          </a:p>
        </p:txBody>
      </p:sp>
      <p:sp>
        <p:nvSpPr>
          <p:cNvPr id="39939" name="Rectangle 3"/>
          <p:cNvSpPr>
            <a:spLocks noGrp="1" noChangeArrowheads="1"/>
          </p:cNvSpPr>
          <p:nvPr>
            <p:ph type="body" idx="1"/>
          </p:nvPr>
        </p:nvSpPr>
        <p:spPr>
          <a:xfrm>
            <a:off x="762000" y="2133600"/>
            <a:ext cx="7772400" cy="4114800"/>
          </a:xfrm>
        </p:spPr>
        <p:txBody>
          <a:bodyPr/>
          <a:lstStyle/>
          <a:p>
            <a:pPr eaLnBrk="1" hangingPunct="1"/>
            <a:r>
              <a:rPr lang="zh-CN" altLang="en-US" b="1" dirty="0" smtClean="0"/>
              <a:t>结语</a:t>
            </a:r>
            <a:r>
              <a:rPr lang="zh-CN" altLang="en-US" dirty="0" smtClean="0"/>
              <a:t>：</a:t>
            </a:r>
          </a:p>
          <a:p>
            <a:pPr eaLnBrk="1" hangingPunct="1">
              <a:buFont typeface="Wingdings" pitchFamily="2" charset="2"/>
              <a:buNone/>
            </a:pPr>
            <a:r>
              <a:rPr lang="zh-CN" altLang="en-US" dirty="0" smtClean="0"/>
              <a:t>   </a:t>
            </a:r>
            <a:r>
              <a:rPr lang="en-US" altLang="zh-CN" i="1" dirty="0" smtClean="0">
                <a:solidFill>
                  <a:schemeClr val="hlink"/>
                </a:solidFill>
                <a:latin typeface="Impact" pitchFamily="34" charset="0"/>
              </a:rPr>
              <a:t>The reliability of Wires, </a:t>
            </a:r>
          </a:p>
          <a:p>
            <a:pPr eaLnBrk="1" hangingPunct="1">
              <a:buFont typeface="Wingdings" pitchFamily="2" charset="2"/>
              <a:buNone/>
            </a:pPr>
            <a:r>
              <a:rPr lang="en-US" altLang="zh-CN" i="1" dirty="0" smtClean="0">
                <a:solidFill>
                  <a:schemeClr val="hlink"/>
                </a:solidFill>
                <a:latin typeface="Impact" pitchFamily="34" charset="0"/>
              </a:rPr>
              <a:t>                                     the uncertainty of Wireless.</a:t>
            </a:r>
          </a:p>
          <a:p>
            <a:pPr eaLnBrk="1" hangingPunct="1">
              <a:buFont typeface="Wingdings" pitchFamily="2" charset="2"/>
              <a:buNone/>
            </a:pPr>
            <a:r>
              <a:rPr lang="en-US" altLang="zh-CN" i="1" dirty="0" smtClean="0">
                <a:solidFill>
                  <a:schemeClr val="hlink"/>
                </a:solidFill>
                <a:latin typeface="Impact" pitchFamily="34" charset="0"/>
              </a:rPr>
              <a:t>      </a:t>
            </a:r>
            <a:r>
              <a:rPr lang="zh-CN" altLang="en-US" b="1" dirty="0" smtClean="0">
                <a:solidFill>
                  <a:schemeClr val="hlink"/>
                </a:solidFill>
                <a:latin typeface="Impact" pitchFamily="34" charset="0"/>
              </a:rPr>
              <a:t>有线何其稳妥，无线何其动荡。</a:t>
            </a:r>
            <a:endParaRPr lang="en-US" altLang="zh-CN" b="1" dirty="0" smtClean="0">
              <a:solidFill>
                <a:schemeClr val="hlink"/>
              </a:solidFill>
              <a:latin typeface="Impact" pitchFamily="34" charset="0"/>
            </a:endParaRPr>
          </a:p>
          <a:p>
            <a:pPr eaLnBrk="1" hangingPunct="1">
              <a:buFont typeface="Wingdings" pitchFamily="2" charset="2"/>
              <a:buNone/>
            </a:pPr>
            <a:r>
              <a:rPr lang="en-US" altLang="zh-CN" i="1" dirty="0" smtClean="0">
                <a:solidFill>
                  <a:schemeClr val="hlink"/>
                </a:solidFill>
                <a:latin typeface="Impact" pitchFamily="34" charset="0"/>
              </a:rPr>
              <a:t>     </a:t>
            </a:r>
            <a:r>
              <a:rPr lang="en-US" altLang="zh-CN" i="1" dirty="0" smtClean="0">
                <a:solidFill>
                  <a:schemeClr val="tx2"/>
                </a:solidFill>
                <a:latin typeface="Impact" pitchFamily="34" charset="0"/>
              </a:rPr>
              <a:t>The beauty of Wires, </a:t>
            </a:r>
          </a:p>
          <a:p>
            <a:pPr eaLnBrk="1" hangingPunct="1">
              <a:buFont typeface="Wingdings" pitchFamily="2" charset="2"/>
              <a:buNone/>
            </a:pPr>
            <a:r>
              <a:rPr lang="en-US" altLang="zh-CN" i="1" dirty="0" smtClean="0">
                <a:solidFill>
                  <a:schemeClr val="tx2"/>
                </a:solidFill>
                <a:latin typeface="Impact" pitchFamily="34" charset="0"/>
              </a:rPr>
              <a:t>                                     the inevitability of Wireless.</a:t>
            </a:r>
          </a:p>
          <a:p>
            <a:pPr eaLnBrk="1" hangingPunct="1">
              <a:buFont typeface="Wingdings" pitchFamily="2" charset="2"/>
              <a:buNone/>
            </a:pPr>
            <a:r>
              <a:rPr lang="en-US" altLang="zh-CN" i="1" dirty="0" smtClean="0">
                <a:solidFill>
                  <a:schemeClr val="tx2"/>
                </a:solidFill>
                <a:latin typeface="Impact" pitchFamily="34" charset="0"/>
              </a:rPr>
              <a:t>      </a:t>
            </a:r>
            <a:r>
              <a:rPr lang="zh-CN" altLang="en-US" b="1" dirty="0" smtClean="0">
                <a:solidFill>
                  <a:schemeClr val="tx2"/>
                </a:solidFill>
                <a:latin typeface="Impact" pitchFamily="34" charset="0"/>
              </a:rPr>
              <a:t>有线虽美妙若此，但无线势所必然。</a:t>
            </a:r>
            <a:endParaRPr lang="en-US" altLang="zh-CN" b="1" dirty="0" smtClean="0">
              <a:solidFill>
                <a:schemeClr val="tx2"/>
              </a:solidFill>
              <a:latin typeface="Impact" pitchFamily="34" charset="0"/>
            </a:endParaRPr>
          </a:p>
          <a:p>
            <a:pPr eaLnBrk="1" hangingPunct="1">
              <a:buFont typeface="Wingdings" pitchFamily="2" charset="2"/>
              <a:buNone/>
            </a:pPr>
            <a:endParaRPr lang="en-US" altLang="zh-CN" i="1" dirty="0" smtClean="0">
              <a:solidFill>
                <a:schemeClr val="tx2"/>
              </a:solidFill>
              <a:latin typeface="Impact" pitchFamily="34" charset="0"/>
            </a:endParaRPr>
          </a:p>
        </p:txBody>
      </p:sp>
      <p:sp>
        <p:nvSpPr>
          <p:cNvPr id="4" name="直角上箭头 3">
            <a:hlinkClick r:id="rId3" action="ppaction://hlinksldjump"/>
          </p:cNvPr>
          <p:cNvSpPr/>
          <p:nvPr/>
        </p:nvSpPr>
        <p:spPr bwMode="auto">
          <a:xfrm>
            <a:off x="7924800" y="5943600"/>
            <a:ext cx="533400" cy="457200"/>
          </a:xfrm>
          <a:prstGeom prst="bentUpArrow">
            <a:avLst>
              <a:gd name="adj1" fmla="val 36111"/>
              <a:gd name="adj2" fmla="val 40278"/>
              <a:gd name="adj3" fmla="val 30556"/>
            </a:avLst>
          </a:prstGeom>
          <a:solidFill>
            <a:srgbClr val="7030A0"/>
          </a:solidFill>
          <a:ln w="9525" cap="flat" cmpd="sng" algn="ctr">
            <a:noFill/>
            <a:prstDash val="solid"/>
            <a:round/>
            <a:headEnd type="none" w="med" len="med"/>
            <a:tailEnd type="none" w="med" len="med"/>
          </a:ln>
          <a:effectLst/>
        </p:spPr>
        <p:txBody>
          <a:bodyPr>
            <a:spAutoFit/>
          </a:bodyPr>
          <a:lstStyle/>
          <a:p>
            <a:pPr>
              <a:defRPr/>
            </a:pPr>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sz="4000" b="1" dirty="0" smtClean="0"/>
              <a:t>移动性</a:t>
            </a:r>
          </a:p>
        </p:txBody>
      </p:sp>
      <p:graphicFrame>
        <p:nvGraphicFramePr>
          <p:cNvPr id="158723" name="Group 3"/>
          <p:cNvGraphicFramePr>
            <a:graphicFrameLocks noGrp="1"/>
          </p:cNvGraphicFramePr>
          <p:nvPr>
            <p:ph type="tbl" idx="1"/>
          </p:nvPr>
        </p:nvGraphicFramePr>
        <p:xfrm>
          <a:off x="762000" y="2133600"/>
          <a:ext cx="7772400" cy="4535424"/>
        </p:xfrm>
        <a:graphic>
          <a:graphicData uri="http://schemas.openxmlformats.org/drawingml/2006/table">
            <a:tbl>
              <a:tblPr/>
              <a:tblGrid>
                <a:gridCol w="2895600"/>
                <a:gridCol w="4876800"/>
              </a:tblGrid>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设备的移动性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系统（／网络）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固定</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FWA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游牧型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便携式电脑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低移动性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无绳电话和蜂窝电话（步行用户）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高移动性</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(30km/h~150km/h)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蜂窝电话（用户位于行驶的汽车中）</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      </a:t>
                      </a: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极高移动性</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latin typeface="Times New Roman" pitchFamily="18" charset="0"/>
                          <a:ea typeface="宋体" pitchFamily="2" charset="-122"/>
                        </a:rPr>
                        <a:t>(300km/h~1000km/h)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imes New Roman" pitchFamily="18" charset="0"/>
                          <a:ea typeface="宋体" pitchFamily="2" charset="-122"/>
                        </a:rPr>
                        <a:t>高速列车和飞机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endParaRPr lang="zh-CN" altLang="zh-CN" smtClean="0"/>
          </a:p>
        </p:txBody>
      </p:sp>
      <p:sp>
        <p:nvSpPr>
          <p:cNvPr id="101379" name="Rectangle 3"/>
          <p:cNvSpPr>
            <a:spLocks noGrp="1" noChangeArrowheads="1"/>
          </p:cNvSpPr>
          <p:nvPr>
            <p:ph type="body" idx="1"/>
          </p:nvPr>
        </p:nvSpPr>
        <p:spPr>
          <a:xfrm>
            <a:off x="685800" y="2017713"/>
            <a:ext cx="8001000" cy="4114800"/>
          </a:xfrm>
        </p:spPr>
        <p:txBody>
          <a:bodyPr/>
          <a:lstStyle/>
          <a:p>
            <a:pPr eaLnBrk="1" hangingPunct="1">
              <a:buFont typeface="Wingdings" pitchFamily="2" charset="2"/>
              <a:buNone/>
            </a:pPr>
            <a:endParaRPr lang="zh-CN" altLang="zh-CN" smtClean="0"/>
          </a:p>
        </p:txBody>
      </p:sp>
      <p:sp>
        <p:nvSpPr>
          <p:cNvPr id="101380" name="Text Box 4"/>
          <p:cNvSpPr txBox="1">
            <a:spLocks noChangeArrowheads="1"/>
          </p:cNvSpPr>
          <p:nvPr/>
        </p:nvSpPr>
        <p:spPr bwMode="auto">
          <a:xfrm>
            <a:off x="838200" y="5638800"/>
            <a:ext cx="7848600" cy="1187450"/>
          </a:xfrm>
          <a:prstGeom prst="rect">
            <a:avLst/>
          </a:prstGeom>
          <a:noFill/>
          <a:ln w="9525" algn="ctr">
            <a:noFill/>
            <a:miter lim="800000"/>
            <a:headEnd/>
            <a:tailEnd/>
          </a:ln>
        </p:spPr>
        <p:txBody>
          <a:bodyPr>
            <a:spAutoFit/>
          </a:bodyPr>
          <a:lstStyle/>
          <a:p>
            <a:pPr algn="l"/>
            <a:r>
              <a:rPr lang="zh-CN" altLang="en-US" sz="2400" dirty="0">
                <a:solidFill>
                  <a:schemeClr val="tx1"/>
                </a:solidFill>
              </a:rPr>
              <a:t>注意</a:t>
            </a:r>
            <a:r>
              <a:rPr lang="zh-CN" altLang="en-US" sz="2400" b="0" dirty="0">
                <a:solidFill>
                  <a:schemeClr val="tx1"/>
                </a:solidFill>
              </a:rPr>
              <a:t>：</a:t>
            </a:r>
            <a:r>
              <a:rPr lang="zh-CN" altLang="en-US" sz="2400" dirty="0">
                <a:solidFill>
                  <a:schemeClr val="tx1"/>
                </a:solidFill>
              </a:rPr>
              <a:t>移动速率的提升将在两方面对系统设计带来挑战：</a:t>
            </a:r>
            <a:r>
              <a:rPr lang="en-US" altLang="zh-CN" sz="2400" dirty="0">
                <a:solidFill>
                  <a:schemeClr val="tx1"/>
                </a:solidFill>
                <a:latin typeface="Times New Roman" pitchFamily="18" charset="0"/>
              </a:rPr>
              <a:t>1</a:t>
            </a:r>
            <a:r>
              <a:rPr lang="zh-CN" altLang="en-US" sz="2400" dirty="0">
                <a:solidFill>
                  <a:schemeClr val="tx1"/>
                </a:solidFill>
                <a:latin typeface="Times New Roman" pitchFamily="18" charset="0"/>
              </a:rPr>
              <a:t>）设备的物理层设计（对抗多普勒频移的影响）；</a:t>
            </a:r>
            <a:r>
              <a:rPr lang="en-US" altLang="zh-CN" sz="2400" dirty="0">
                <a:solidFill>
                  <a:schemeClr val="tx1"/>
                </a:solidFill>
                <a:latin typeface="Times New Roman" pitchFamily="18" charset="0"/>
              </a:rPr>
              <a:t>2</a:t>
            </a:r>
            <a:r>
              <a:rPr lang="zh-CN" altLang="en-US" sz="2400" dirty="0">
                <a:solidFill>
                  <a:schemeClr val="tx1"/>
                </a:solidFill>
                <a:latin typeface="Times New Roman" pitchFamily="18" charset="0"/>
              </a:rPr>
              <a:t>）蜂窝系统的越</a:t>
            </a:r>
            <a:r>
              <a:rPr lang="zh-CN" altLang="en-US" sz="2400" dirty="0">
                <a:solidFill>
                  <a:schemeClr val="tx1"/>
                </a:solidFill>
              </a:rPr>
              <a:t>区切换。</a:t>
            </a:r>
          </a:p>
        </p:txBody>
      </p:sp>
      <p:pic>
        <p:nvPicPr>
          <p:cNvPr id="101381" name="Picture 6"/>
          <p:cNvPicPr>
            <a:picLocks noChangeAspect="1" noChangeArrowheads="1"/>
          </p:cNvPicPr>
          <p:nvPr/>
        </p:nvPicPr>
        <p:blipFill>
          <a:blip r:embed="rId3" cstate="print"/>
          <a:srcRect/>
          <a:stretch>
            <a:fillRect/>
          </a:stretch>
        </p:blipFill>
        <p:spPr bwMode="auto">
          <a:xfrm>
            <a:off x="609600" y="2057400"/>
            <a:ext cx="7991475" cy="36195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smtClean="0"/>
              <a:t>电能消耗</a:t>
            </a:r>
            <a:endParaRPr lang="zh-CN" altLang="en-US" sz="4000" b="1" dirty="0"/>
          </a:p>
        </p:txBody>
      </p:sp>
      <p:sp>
        <p:nvSpPr>
          <p:cNvPr id="5" name="内容占位符 4"/>
          <p:cNvSpPr>
            <a:spLocks noGrp="1"/>
          </p:cNvSpPr>
          <p:nvPr>
            <p:ph idx="1"/>
          </p:nvPr>
        </p:nvSpPr>
        <p:spPr>
          <a:xfrm>
            <a:off x="533400" y="2133600"/>
            <a:ext cx="8305800" cy="4419600"/>
          </a:xfrm>
        </p:spPr>
        <p:txBody>
          <a:bodyPr/>
          <a:lstStyle/>
          <a:p>
            <a:r>
              <a:rPr lang="zh-CN" altLang="en-US" b="1" dirty="0" smtClean="0">
                <a:latin typeface="Times New Roman" pitchFamily="18" charset="0"/>
                <a:cs typeface="Times New Roman" pitchFamily="18" charset="0"/>
              </a:rPr>
              <a:t>“无线”就是设备不受任何形式的线缆的</a:t>
            </a:r>
            <a:endParaRPr lang="en-US" altLang="zh-CN" b="1" dirty="0" smtClean="0">
              <a:latin typeface="Times New Roman" pitchFamily="18" charset="0"/>
              <a:cs typeface="Times New Roman" pitchFamily="18" charset="0"/>
            </a:endParaRPr>
          </a:p>
          <a:p>
            <a:pPr>
              <a:buNone/>
            </a:pPr>
            <a:r>
              <a:rPr lang="zh-CN" altLang="en-US" b="1" dirty="0" smtClean="0">
                <a:latin typeface="Times New Roman" pitchFamily="18" charset="0"/>
                <a:cs typeface="Times New Roman" pitchFamily="18" charset="0"/>
              </a:rPr>
              <a:t>束缚，那么就得用电池</a:t>
            </a:r>
            <a:r>
              <a:rPr lang="en-US" altLang="zh-CN" b="1" dirty="0" smtClean="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一次性或可充电的</a:t>
            </a:r>
            <a:r>
              <a:rPr lang="en-US" altLang="zh-CN" b="1" dirty="0" smtClean="0">
                <a:latin typeface="Times New Roman" pitchFamily="18" charset="0"/>
                <a:cs typeface="Times New Roman" pitchFamily="18" charset="0"/>
              </a:rPr>
              <a:t>)</a:t>
            </a:r>
          </a:p>
          <a:p>
            <a:pPr>
              <a:buNone/>
            </a:pPr>
            <a:r>
              <a:rPr lang="zh-CN" altLang="en-US" b="1" dirty="0" smtClean="0">
                <a:latin typeface="Times New Roman" pitchFamily="18" charset="0"/>
                <a:cs typeface="Times New Roman" pitchFamily="18" charset="0"/>
              </a:rPr>
              <a:t>对设备供电，电池供电反过来决定了无线系</a:t>
            </a:r>
            <a:endParaRPr lang="en-US" altLang="zh-CN" b="1" dirty="0" smtClean="0">
              <a:latin typeface="Times New Roman" pitchFamily="18" charset="0"/>
              <a:cs typeface="Times New Roman" pitchFamily="18" charset="0"/>
            </a:endParaRPr>
          </a:p>
          <a:p>
            <a:pPr>
              <a:buNone/>
            </a:pPr>
            <a:r>
              <a:rPr lang="zh-CN" altLang="en-US" b="1" dirty="0" smtClean="0">
                <a:latin typeface="Times New Roman" pitchFamily="18" charset="0"/>
                <a:cs typeface="Times New Roman" pitchFamily="18" charset="0"/>
              </a:rPr>
              <a:t>统设计中要优先采用“省电”的技术，比如</a:t>
            </a:r>
            <a:endParaRPr lang="en-US" altLang="zh-CN" b="1" dirty="0" smtClean="0">
              <a:latin typeface="Times New Roman" pitchFamily="18" charset="0"/>
              <a:cs typeface="Times New Roman" pitchFamily="18" charset="0"/>
            </a:endParaRPr>
          </a:p>
          <a:p>
            <a:pPr>
              <a:buNone/>
            </a:pPr>
            <a:r>
              <a:rPr lang="zh-CN" altLang="en-US" b="1" dirty="0" smtClean="0">
                <a:latin typeface="Times New Roman" pitchFamily="18" charset="0"/>
                <a:cs typeface="Times New Roman" pitchFamily="18" charset="0"/>
              </a:rPr>
              <a:t>放大环节优先考虑采用</a:t>
            </a:r>
            <a:r>
              <a:rPr lang="en-US" altLang="zh-CN" b="1" dirty="0" smtClean="0">
                <a:latin typeface="Times New Roman" pitchFamily="18" charset="0"/>
                <a:cs typeface="Times New Roman" pitchFamily="18" charset="0"/>
              </a:rPr>
              <a:t>C</a:t>
            </a:r>
            <a:r>
              <a:rPr lang="zh-CN" altLang="en-US" b="1" dirty="0" smtClean="0">
                <a:latin typeface="Times New Roman" pitchFamily="18" charset="0"/>
                <a:cs typeface="Times New Roman" pitchFamily="18" charset="0"/>
              </a:rPr>
              <a:t>类非线性功放；又比</a:t>
            </a:r>
            <a:endParaRPr lang="en-US" altLang="zh-CN" b="1" dirty="0" smtClean="0">
              <a:latin typeface="Times New Roman" pitchFamily="18" charset="0"/>
              <a:cs typeface="Times New Roman" pitchFamily="18" charset="0"/>
            </a:endParaRPr>
          </a:p>
          <a:p>
            <a:pPr>
              <a:buNone/>
            </a:pPr>
            <a:r>
              <a:rPr lang="zh-CN" altLang="en-US" b="1" dirty="0" smtClean="0">
                <a:latin typeface="Times New Roman" pitchFamily="18" charset="0"/>
                <a:cs typeface="Times New Roman" pitchFamily="18" charset="0"/>
              </a:rPr>
              <a:t>如，解调环节多考虑非相干或部分相干的解</a:t>
            </a:r>
            <a:endParaRPr lang="en-US" altLang="zh-CN" b="1" dirty="0" smtClean="0">
              <a:latin typeface="Times New Roman" pitchFamily="18" charset="0"/>
              <a:cs typeface="Times New Roman" pitchFamily="18" charset="0"/>
            </a:endParaRPr>
          </a:p>
          <a:p>
            <a:pPr>
              <a:buNone/>
            </a:pPr>
            <a:r>
              <a:rPr lang="zh-CN" altLang="en-US" b="1" dirty="0" smtClean="0">
                <a:latin typeface="Times New Roman" pitchFamily="18" charset="0"/>
                <a:cs typeface="Times New Roman" pitchFamily="18" charset="0"/>
              </a:rPr>
              <a:t>调方案。</a:t>
            </a:r>
            <a:endParaRPr lang="zh-CN" alt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smtClean="0"/>
              <a:t>频谱使用</a:t>
            </a:r>
            <a:endParaRPr lang="zh-CN" altLang="en-US" sz="4000" b="1" dirty="0"/>
          </a:p>
        </p:txBody>
      </p:sp>
      <p:sp>
        <p:nvSpPr>
          <p:cNvPr id="5" name="内容占位符 4"/>
          <p:cNvSpPr>
            <a:spLocks noGrp="1"/>
          </p:cNvSpPr>
          <p:nvPr>
            <p:ph idx="1"/>
          </p:nvPr>
        </p:nvSpPr>
        <p:spPr>
          <a:xfrm>
            <a:off x="762000" y="1981200"/>
            <a:ext cx="8001000" cy="4572000"/>
          </a:xfrm>
        </p:spPr>
        <p:txBody>
          <a:bodyPr/>
          <a:lstStyle/>
          <a:p>
            <a:r>
              <a:rPr lang="zh-CN" altLang="en-US" sz="2800" b="1" dirty="0" smtClean="0">
                <a:latin typeface="Times New Roman" pitchFamily="18" charset="0"/>
                <a:cs typeface="Times New Roman" pitchFamily="18" charset="0"/>
              </a:rPr>
              <a:t>频谱的分配可以是基于专用的，也可以是基于</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共享的，这在很大程度上决定了多址方案和系统</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所必须提供的抗干扰能力。比如，蜂窝系统所使</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用的频谱是需要牌照的，也就是说运营商获取牌</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照之后，相应的频谱是供其专用的，运营商对分</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得频谱有完全控制权，可以通过网络规划来使用</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频谱，以使干扰最小化。又比如，</a:t>
            </a:r>
            <a:r>
              <a:rPr lang="en-US" altLang="zh-CN" sz="2800" b="1" dirty="0" smtClean="0">
                <a:latin typeface="Times New Roman" pitchFamily="18" charset="0"/>
                <a:cs typeface="Times New Roman" pitchFamily="18" charset="0"/>
              </a:rPr>
              <a:t>WLAN</a:t>
            </a:r>
            <a:r>
              <a:rPr lang="zh-CN" altLang="en-US" sz="2800" b="1" dirty="0" smtClean="0">
                <a:latin typeface="Times New Roman" pitchFamily="18" charset="0"/>
                <a:cs typeface="Times New Roman" pitchFamily="18" charset="0"/>
              </a:rPr>
              <a:t>使用的</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是</a:t>
            </a:r>
            <a:r>
              <a:rPr lang="en-US" altLang="zh-CN" sz="2800" b="1" dirty="0" smtClean="0">
                <a:latin typeface="Times New Roman" pitchFamily="18" charset="0"/>
                <a:cs typeface="Times New Roman" pitchFamily="18" charset="0"/>
              </a:rPr>
              <a:t>2.4GHz</a:t>
            </a:r>
            <a:r>
              <a:rPr lang="zh-CN" altLang="en-US" sz="2800" b="1" dirty="0" smtClean="0">
                <a:latin typeface="Times New Roman" pitchFamily="18" charset="0"/>
                <a:cs typeface="Times New Roman" pitchFamily="18" charset="0"/>
              </a:rPr>
              <a:t>的</a:t>
            </a:r>
            <a:r>
              <a:rPr lang="en-US" altLang="zh-CN" sz="2800" b="1" dirty="0" smtClean="0">
                <a:latin typeface="Times New Roman" pitchFamily="18" charset="0"/>
                <a:cs typeface="Times New Roman" pitchFamily="18" charset="0"/>
              </a:rPr>
              <a:t>ISM</a:t>
            </a:r>
            <a:r>
              <a:rPr lang="zh-CN" altLang="en-US" sz="2800" b="1" dirty="0" smtClean="0">
                <a:latin typeface="Times New Roman" pitchFamily="18" charset="0"/>
                <a:cs typeface="Times New Roman" pitchFamily="18" charset="0"/>
              </a:rPr>
              <a:t>频段，用户间的相互协调几乎不</a:t>
            </a:r>
            <a:endParaRPr lang="en-US" altLang="zh-CN" sz="2800" b="1" dirty="0" smtClean="0">
              <a:latin typeface="Times New Roman" pitchFamily="18" charset="0"/>
              <a:cs typeface="Times New Roman" pitchFamily="18" charset="0"/>
            </a:endParaRPr>
          </a:p>
          <a:p>
            <a:pPr>
              <a:buNone/>
            </a:pPr>
            <a:r>
              <a:rPr lang="zh-CN" altLang="en-US" sz="2800" b="1" dirty="0" smtClean="0">
                <a:latin typeface="Times New Roman" pitchFamily="18" charset="0"/>
                <a:cs typeface="Times New Roman" pitchFamily="18" charset="0"/>
              </a:rPr>
              <a:t>可能实现，所以网络设计就需要容忍干扰。</a:t>
            </a:r>
            <a:endParaRPr lang="zh-CN" alt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smtClean="0"/>
              <a:t>传输方向、服务质量</a:t>
            </a:r>
            <a:endParaRPr lang="zh-CN" altLang="en-US" sz="4000" b="1" dirty="0"/>
          </a:p>
        </p:txBody>
      </p:sp>
      <p:sp>
        <p:nvSpPr>
          <p:cNvPr id="5" name="内容占位符 4"/>
          <p:cNvSpPr>
            <a:spLocks noGrp="1"/>
          </p:cNvSpPr>
          <p:nvPr>
            <p:ph idx="1"/>
          </p:nvPr>
        </p:nvSpPr>
        <p:spPr>
          <a:xfrm>
            <a:off x="533400" y="2133600"/>
            <a:ext cx="8305800" cy="4572000"/>
          </a:xfrm>
        </p:spPr>
        <p:txBody>
          <a:bodyPr/>
          <a:lstStyle/>
          <a:p>
            <a:r>
              <a:rPr lang="zh-CN" altLang="en-US" b="1" dirty="0" smtClean="0">
                <a:latin typeface="Times New Roman" pitchFamily="18" charset="0"/>
                <a:cs typeface="Times New Roman" pitchFamily="18" charset="0"/>
              </a:rPr>
              <a:t>是否需要在两个方向上传输信息决定了系统设计采用何种射频工作方式。</a:t>
            </a:r>
            <a:endParaRPr lang="en-US" altLang="zh-CN" b="1" dirty="0" smtClean="0">
              <a:latin typeface="Times New Roman" pitchFamily="18" charset="0"/>
              <a:cs typeface="Times New Roman" pitchFamily="18" charset="0"/>
            </a:endParaRPr>
          </a:p>
          <a:p>
            <a:r>
              <a:rPr lang="zh-CN" altLang="en-US" b="1" dirty="0" smtClean="0">
                <a:latin typeface="Times New Roman" pitchFamily="18" charset="0"/>
                <a:cs typeface="Times New Roman" pitchFamily="18" charset="0"/>
              </a:rPr>
              <a:t>服务质量的衡量指标包括语音业务的语音质量</a:t>
            </a:r>
            <a:r>
              <a:rPr lang="en-US" altLang="zh-CN" b="1" dirty="0" smtClean="0">
                <a:latin typeface="Times New Roman" pitchFamily="18" charset="0"/>
                <a:cs typeface="Times New Roman" pitchFamily="18" charset="0"/>
              </a:rPr>
              <a:t>(MOS</a:t>
            </a:r>
            <a:r>
              <a:rPr lang="zh-CN" altLang="en-US" b="1" dirty="0" smtClean="0">
                <a:latin typeface="Times New Roman" pitchFamily="18" charset="0"/>
                <a:cs typeface="Times New Roman" pitchFamily="18" charset="0"/>
              </a:rPr>
              <a:t>分值</a:t>
            </a:r>
            <a:r>
              <a:rPr lang="en-US" altLang="zh-CN" b="1" dirty="0" smtClean="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、数据业务的信息传输速度</a:t>
            </a:r>
            <a:r>
              <a:rPr lang="en-US" altLang="zh-CN" b="1" dirty="0" smtClean="0">
                <a:latin typeface="Times New Roman" pitchFamily="18" charset="0"/>
                <a:cs typeface="Times New Roman" pitchFamily="18" charset="0"/>
              </a:rPr>
              <a:t>(bit/s)</a:t>
            </a:r>
            <a:r>
              <a:rPr lang="zh-CN" altLang="en-US" b="1" dirty="0" smtClean="0">
                <a:latin typeface="Times New Roman" pitchFamily="18" charset="0"/>
                <a:cs typeface="Times New Roman" pitchFamily="18" charset="0"/>
              </a:rPr>
              <a:t>；业务的可获得性指标；以及通信的允许迟延</a:t>
            </a:r>
            <a:r>
              <a:rPr lang="en-US" altLang="zh-CN" b="1" dirty="0" smtClean="0">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语音通信不超过</a:t>
            </a:r>
            <a:r>
              <a:rPr lang="en-US" altLang="zh-CN" b="1" dirty="0" smtClean="0">
                <a:latin typeface="Times New Roman" pitchFamily="18" charset="0"/>
                <a:cs typeface="Times New Roman" pitchFamily="18" charset="0"/>
              </a:rPr>
              <a:t>100 ms</a:t>
            </a:r>
            <a:r>
              <a:rPr lang="zh-CN" altLang="en-US" b="1" dirty="0" smtClean="0">
                <a:latin typeface="Times New Roman" pitchFamily="18" charset="0"/>
                <a:cs typeface="Times New Roman" pitchFamily="18" charset="0"/>
              </a:rPr>
              <a:t>；视、音频流允许进行数据缓冲，至多几十秒；数据文件可接受的迟延会更大一些。</a:t>
            </a:r>
            <a:endParaRPr lang="zh-CN" alt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sz="4000" b="1" dirty="0" smtClean="0">
                <a:latin typeface="+mn-ea"/>
                <a:ea typeface="+mn-ea"/>
              </a:rPr>
              <a:t>(</a:t>
            </a:r>
            <a:r>
              <a:rPr lang="zh-CN" altLang="en-US" sz="4000" b="1" dirty="0" smtClean="0">
                <a:latin typeface="+mn-ea"/>
                <a:ea typeface="+mn-ea"/>
              </a:rPr>
              <a:t>三</a:t>
            </a:r>
            <a:r>
              <a:rPr lang="en-US" altLang="zh-CN" sz="4000" b="1" dirty="0" smtClean="0">
                <a:latin typeface="+mn-ea"/>
                <a:ea typeface="+mn-ea"/>
              </a:rPr>
              <a:t>)  </a:t>
            </a:r>
            <a:r>
              <a:rPr lang="zh-CN" altLang="en-US" sz="4000" b="1" dirty="0" smtClean="0"/>
              <a:t>标准化蜂窝系统简介</a:t>
            </a:r>
          </a:p>
        </p:txBody>
      </p:sp>
      <p:sp>
        <p:nvSpPr>
          <p:cNvPr id="102403" name="Rectangle 3"/>
          <p:cNvSpPr>
            <a:spLocks noGrp="1" noChangeArrowheads="1"/>
          </p:cNvSpPr>
          <p:nvPr>
            <p:ph type="body" idx="1"/>
          </p:nvPr>
        </p:nvSpPr>
        <p:spPr>
          <a:xfrm>
            <a:off x="762000" y="2133600"/>
            <a:ext cx="7772400" cy="4114800"/>
          </a:xfrm>
        </p:spPr>
        <p:txBody>
          <a:bodyPr/>
          <a:lstStyle/>
          <a:p>
            <a:pPr eaLnBrk="1" hangingPunct="1">
              <a:buFont typeface="Wingdings" pitchFamily="2" charset="2"/>
              <a:buNone/>
            </a:pPr>
            <a:r>
              <a:rPr lang="en-US" altLang="zh-CN" dirty="0" smtClean="0"/>
              <a:t>      </a:t>
            </a:r>
            <a:r>
              <a:rPr lang="zh-CN" altLang="en-US" b="1" dirty="0" smtClean="0"/>
              <a:t>无线通信系统形式多样，蜂窝系统是</a:t>
            </a:r>
            <a:endParaRPr lang="en-US" altLang="zh-CN" b="1" dirty="0" smtClean="0"/>
          </a:p>
          <a:p>
            <a:pPr eaLnBrk="1" hangingPunct="1">
              <a:buFont typeface="Wingdings" pitchFamily="2" charset="2"/>
              <a:buNone/>
            </a:pPr>
            <a:r>
              <a:rPr lang="zh-CN" altLang="en-US" b="1" dirty="0" smtClean="0"/>
              <a:t>最重要的一种。本课程以介绍蜂窝系统为</a:t>
            </a:r>
            <a:endParaRPr lang="en-US" altLang="zh-CN" b="1" dirty="0" smtClean="0"/>
          </a:p>
          <a:p>
            <a:pPr eaLnBrk="1" hangingPunct="1">
              <a:buFont typeface="Wingdings" pitchFamily="2" charset="2"/>
              <a:buNone/>
            </a:pPr>
            <a:r>
              <a:rPr lang="zh-CN" altLang="en-US" b="1" dirty="0" smtClean="0"/>
              <a:t>主。</a:t>
            </a:r>
          </a:p>
          <a:p>
            <a:pPr eaLnBrk="1" hangingPunct="1"/>
            <a:r>
              <a:rPr lang="zh-CN" altLang="en-US" b="1" dirty="0" smtClean="0"/>
              <a:t>什么是蜂窝系统？</a:t>
            </a:r>
          </a:p>
          <a:p>
            <a:pPr eaLnBrk="1" hangingPunct="1"/>
            <a:r>
              <a:rPr lang="zh-CN" altLang="en-US" b="1" dirty="0" smtClean="0">
                <a:hlinkClick r:id="rId3" action="ppaction://hlinksldjump"/>
              </a:rPr>
              <a:t>多址</a:t>
            </a:r>
            <a:r>
              <a:rPr lang="zh-CN" altLang="en-US" b="1" dirty="0" smtClean="0">
                <a:latin typeface="Times New Roman" pitchFamily="18" charset="0"/>
                <a:hlinkClick r:id="rId3" action="ppaction://hlinksldjump"/>
              </a:rPr>
              <a:t>（</a:t>
            </a:r>
            <a:r>
              <a:rPr lang="en-US" altLang="zh-CN" b="1" dirty="0" smtClean="0">
                <a:latin typeface="Times New Roman" pitchFamily="18" charset="0"/>
                <a:hlinkClick r:id="rId3" action="ppaction://hlinksldjump"/>
              </a:rPr>
              <a:t>MA</a:t>
            </a:r>
            <a:r>
              <a:rPr lang="zh-CN" altLang="en-US" b="1" dirty="0" smtClean="0">
                <a:latin typeface="Times New Roman" pitchFamily="18" charset="0"/>
                <a:hlinkClick r:id="rId3" action="ppaction://hlinksldjump"/>
              </a:rPr>
              <a:t>）</a:t>
            </a:r>
            <a:r>
              <a:rPr lang="zh-CN" altLang="en-US" b="1" dirty="0" smtClean="0">
                <a:hlinkClick r:id="rId3" action="ppaction://hlinksldjump"/>
              </a:rPr>
              <a:t>概念</a:t>
            </a:r>
            <a:endParaRPr lang="zh-CN" altLang="en-US" b="1" dirty="0" smtClean="0"/>
          </a:p>
          <a:p>
            <a:pPr eaLnBrk="1" hangingPunct="1"/>
            <a:r>
              <a:rPr lang="zh-CN" altLang="en-US" b="1" dirty="0" smtClean="0">
                <a:hlinkClick r:id="rId4" action="ppaction://hlinksldjump"/>
              </a:rPr>
              <a:t>标准化的蜂窝系统经历了哪些发展阶段？</a:t>
            </a:r>
            <a:endParaRPr lang="zh-CN" altLang="en-US" b="1"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sz="4000" b="1" dirty="0" smtClean="0"/>
              <a:t>无线资源如何使用？</a:t>
            </a:r>
          </a:p>
        </p:txBody>
      </p:sp>
      <p:pic>
        <p:nvPicPr>
          <p:cNvPr id="103427" name="Picture 6" descr="Image1_1"/>
          <p:cNvPicPr>
            <a:picLocks noGrp="1" noChangeAspect="1" noChangeArrowheads="1"/>
          </p:cNvPicPr>
          <p:nvPr>
            <p:ph sz="half" idx="1"/>
          </p:nvPr>
        </p:nvPicPr>
        <p:blipFill>
          <a:blip r:embed="rId2" cstate="print"/>
          <a:srcRect/>
          <a:stretch>
            <a:fillRect/>
          </a:stretch>
        </p:blipFill>
        <p:spPr>
          <a:xfrm>
            <a:off x="762000" y="2209800"/>
            <a:ext cx="3905250" cy="3810000"/>
          </a:xfrm>
        </p:spPr>
      </p:pic>
      <p:pic>
        <p:nvPicPr>
          <p:cNvPr id="103428" name="Picture 7" descr="Image1_2"/>
          <p:cNvPicPr>
            <a:picLocks noGrp="1" noChangeAspect="1" noChangeArrowheads="1"/>
          </p:cNvPicPr>
          <p:nvPr>
            <p:ph sz="half" idx="2"/>
          </p:nvPr>
        </p:nvPicPr>
        <p:blipFill>
          <a:blip r:embed="rId3" cstate="print"/>
          <a:srcRect/>
          <a:stretch>
            <a:fillRect/>
          </a:stretch>
        </p:blipFill>
        <p:spPr>
          <a:xfrm>
            <a:off x="4876800" y="2209800"/>
            <a:ext cx="3900488" cy="3810000"/>
          </a:xfr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r>
              <a:rPr lang="zh-CN" altLang="en-US" sz="3600" b="1" dirty="0" smtClean="0">
                <a:effectLst>
                  <a:outerShdw blurRad="38100" dist="38100" dir="2700000" algn="tl">
                    <a:srgbClr val="C0C0C0"/>
                  </a:outerShdw>
                </a:effectLst>
              </a:rPr>
              <a:t>中继</a:t>
            </a:r>
            <a:r>
              <a:rPr lang="en-US" altLang="zh-CN" sz="3600" b="1" dirty="0" smtClean="0">
                <a:effectLst>
                  <a:outerShdw blurRad="38100" dist="38100" dir="2700000" algn="tl">
                    <a:srgbClr val="C0C0C0"/>
                  </a:outerShdw>
                </a:effectLst>
                <a:latin typeface="Times New Roman" pitchFamily="18" charset="0"/>
                <a:cs typeface="Times New Roman" pitchFamily="18" charset="0"/>
              </a:rPr>
              <a:t>(</a:t>
            </a:r>
            <a:r>
              <a:rPr lang="en-US" altLang="zh-CN" sz="3600" b="1" dirty="0" err="1" smtClean="0">
                <a:effectLst>
                  <a:outerShdw blurRad="38100" dist="38100" dir="2700000" algn="tl">
                    <a:srgbClr val="C0C0C0"/>
                  </a:outerShdw>
                </a:effectLst>
                <a:latin typeface="Times New Roman" pitchFamily="18" charset="0"/>
                <a:cs typeface="Times New Roman" pitchFamily="18" charset="0"/>
              </a:rPr>
              <a:t>Trunking</a:t>
            </a:r>
            <a:r>
              <a:rPr lang="en-US" altLang="zh-CN" sz="3600" b="1" dirty="0" smtClean="0">
                <a:effectLst>
                  <a:outerShdw blurRad="38100" dist="38100" dir="2700000" algn="tl">
                    <a:srgbClr val="C0C0C0"/>
                  </a:outerShdw>
                </a:effectLst>
                <a:latin typeface="Times New Roman" pitchFamily="18" charset="0"/>
                <a:cs typeface="Times New Roman" pitchFamily="18" charset="0"/>
              </a:rPr>
              <a:t>)</a:t>
            </a:r>
            <a:r>
              <a:rPr lang="zh-CN" altLang="en-US" sz="3600" b="1" dirty="0" smtClean="0">
                <a:effectLst>
                  <a:outerShdw blurRad="38100" dist="38100" dir="2700000" algn="tl">
                    <a:srgbClr val="C0C0C0"/>
                  </a:outerShdw>
                </a:effectLst>
              </a:rPr>
              <a:t>无线系统</a:t>
            </a:r>
          </a:p>
        </p:txBody>
      </p:sp>
      <p:sp>
        <p:nvSpPr>
          <p:cNvPr id="263171" name="Rectangle 3"/>
          <p:cNvSpPr>
            <a:spLocks noGrp="1" noChangeArrowheads="1"/>
          </p:cNvSpPr>
          <p:nvPr>
            <p:ph type="body" idx="1"/>
          </p:nvPr>
        </p:nvSpPr>
        <p:spPr>
          <a:xfrm>
            <a:off x="533400" y="1981200"/>
            <a:ext cx="8077200" cy="4724400"/>
          </a:xfrm>
        </p:spPr>
        <p:txBody>
          <a:bodyPr/>
          <a:lstStyle/>
          <a:p>
            <a:pPr eaLnBrk="1" hangingPunct="1">
              <a:defRPr/>
            </a:pPr>
            <a:r>
              <a:rPr lang="zh-CN" altLang="en-US" b="1" dirty="0" smtClean="0">
                <a:latin typeface="Times New Roman" pitchFamily="18" charset="0"/>
              </a:rPr>
              <a:t>在</a:t>
            </a:r>
            <a:r>
              <a:rPr lang="zh-CN" altLang="en-US" b="1" dirty="0" smtClean="0">
                <a:effectLst>
                  <a:outerShdw blurRad="38100" dist="38100" dir="2700000" algn="tl">
                    <a:srgbClr val="C0C0C0"/>
                  </a:outerShdw>
                </a:effectLst>
                <a:latin typeface="Times New Roman" pitchFamily="18" charset="0"/>
              </a:rPr>
              <a:t>中继无线系统</a:t>
            </a:r>
            <a:r>
              <a:rPr lang="zh-CN" altLang="en-US" b="1" dirty="0" smtClean="0">
                <a:latin typeface="Times New Roman" pitchFamily="18" charset="0"/>
              </a:rPr>
              <a:t>中，一组信道（如频道）</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可以由整个用户群（如</a:t>
            </a:r>
            <a:r>
              <a:rPr lang="zh-CN" altLang="en-US" b="1" dirty="0" smtClean="0">
                <a:solidFill>
                  <a:schemeClr val="tx2"/>
                </a:solidFill>
                <a:effectLst>
                  <a:outerShdw blurRad="38100" dist="38100" dir="2700000" algn="tl">
                    <a:srgbClr val="C0C0C0"/>
                  </a:outerShdw>
                </a:effectLst>
                <a:latin typeface="Times New Roman" pitchFamily="18" charset="0"/>
              </a:rPr>
              <a:t>某时段一个小区中</a:t>
            </a:r>
            <a:endParaRPr lang="en-US" altLang="zh-CN" b="1" dirty="0" smtClean="0">
              <a:solidFill>
                <a:schemeClr val="tx2"/>
              </a:solidFill>
              <a:effectLst>
                <a:outerShdw blurRad="38100" dist="38100" dir="2700000" algn="tl">
                  <a:srgbClr val="C0C0C0"/>
                </a:outerShdw>
              </a:effectLst>
              <a:latin typeface="Times New Roman" pitchFamily="18" charset="0"/>
            </a:endParaRPr>
          </a:p>
          <a:p>
            <a:pPr eaLnBrk="1" hangingPunct="1">
              <a:buFont typeface="Wingdings" pitchFamily="2" charset="2"/>
              <a:buNone/>
              <a:defRPr/>
            </a:pPr>
            <a:r>
              <a:rPr lang="zh-CN" altLang="en-US" b="1" dirty="0" smtClean="0">
                <a:solidFill>
                  <a:schemeClr val="tx2"/>
                </a:solidFill>
                <a:effectLst>
                  <a:outerShdw blurRad="38100" dist="38100" dir="2700000" algn="tl">
                    <a:srgbClr val="C0C0C0"/>
                  </a:outerShdw>
                </a:effectLst>
                <a:latin typeface="Times New Roman" pitchFamily="18" charset="0"/>
              </a:rPr>
              <a:t>的全部用户</a:t>
            </a:r>
            <a:r>
              <a:rPr lang="zh-CN" altLang="en-US" b="1" dirty="0" smtClean="0">
                <a:latin typeface="Times New Roman" pitchFamily="18" charset="0"/>
              </a:rPr>
              <a:t>）使用。当信道</a:t>
            </a:r>
            <a:r>
              <a:rPr lang="en-US" altLang="zh-CN" b="1" dirty="0" smtClean="0">
                <a:latin typeface="Times New Roman" pitchFamily="18" charset="0"/>
              </a:rPr>
              <a:t>A</a:t>
            </a:r>
            <a:r>
              <a:rPr lang="zh-CN" altLang="en-US" b="1" dirty="0" smtClean="0">
                <a:latin typeface="Times New Roman" pitchFamily="18" charset="0"/>
              </a:rPr>
              <a:t>在使用中时，</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下一个呼叫将分配到信道</a:t>
            </a:r>
            <a:r>
              <a:rPr lang="en-US" altLang="zh-CN" b="1" dirty="0" smtClean="0">
                <a:latin typeface="Times New Roman" pitchFamily="18" charset="0"/>
              </a:rPr>
              <a:t>B</a:t>
            </a:r>
            <a:r>
              <a:rPr lang="zh-CN" altLang="en-US" b="1" dirty="0" smtClean="0">
                <a:latin typeface="Times New Roman" pitchFamily="18" charset="0"/>
              </a:rPr>
              <a:t>，以此类推。</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呼叫时每个用户实际上可能使用一组信道</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中的任何一条 ，没有任何信道是单独地分</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配给某个用户专用。也就是说，</a:t>
            </a:r>
            <a:r>
              <a:rPr lang="zh-CN" altLang="en-US" b="1" u="sng" dirty="0" smtClean="0">
                <a:effectLst>
                  <a:outerShdw blurRad="38100" dist="38100" dir="2700000" algn="tl">
                    <a:srgbClr val="C0C0C0"/>
                  </a:outerShdw>
                </a:effectLst>
                <a:latin typeface="Times New Roman" pitchFamily="18" charset="0"/>
              </a:rPr>
              <a:t>所有的信</a:t>
            </a:r>
            <a:endParaRPr lang="en-US" altLang="zh-CN" b="1" u="sng" dirty="0" smtClean="0">
              <a:effectLst>
                <a:outerShdw blurRad="38100" dist="38100" dir="2700000" algn="tl">
                  <a:srgbClr val="C0C0C0"/>
                </a:outerShdw>
              </a:effectLst>
              <a:latin typeface="Times New Roman" pitchFamily="18" charset="0"/>
            </a:endParaRPr>
          </a:p>
          <a:p>
            <a:pPr eaLnBrk="1" hangingPunct="1">
              <a:buFont typeface="Wingdings" pitchFamily="2" charset="2"/>
              <a:buNone/>
              <a:defRPr/>
            </a:pPr>
            <a:r>
              <a:rPr lang="zh-CN" altLang="en-US" b="1" u="sng" dirty="0" smtClean="0">
                <a:effectLst>
                  <a:outerShdw blurRad="38100" dist="38100" dir="2700000" algn="tl">
                    <a:srgbClr val="C0C0C0"/>
                  </a:outerShdw>
                </a:effectLst>
                <a:latin typeface="Times New Roman" pitchFamily="18" charset="0"/>
              </a:rPr>
              <a:t>道都可以被所有用户使用</a:t>
            </a:r>
            <a:r>
              <a:rPr lang="zh-CN" altLang="en-US"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dirty="0" smtClean="0"/>
          </a:p>
        </p:txBody>
      </p:sp>
      <p:sp>
        <p:nvSpPr>
          <p:cNvPr id="105475" name="内容占位符 2"/>
          <p:cNvSpPr>
            <a:spLocks noGrp="1"/>
          </p:cNvSpPr>
          <p:nvPr>
            <p:ph idx="1"/>
          </p:nvPr>
        </p:nvSpPr>
        <p:spPr>
          <a:xfrm>
            <a:off x="762000" y="2057400"/>
            <a:ext cx="7772400" cy="4114800"/>
          </a:xfrm>
        </p:spPr>
        <p:txBody>
          <a:bodyPr/>
          <a:lstStyle/>
          <a:p>
            <a:r>
              <a:rPr lang="zh-CN" altLang="en-US" b="1" dirty="0" smtClean="0"/>
              <a:t>中继的概念是指允许大量的用户在一个</a:t>
            </a:r>
            <a:endParaRPr lang="en-US" altLang="zh-CN" b="1" dirty="0" smtClean="0"/>
          </a:p>
          <a:p>
            <a:pPr>
              <a:buNone/>
            </a:pPr>
            <a:r>
              <a:rPr lang="zh-CN" altLang="en-US" b="1" dirty="0" smtClean="0"/>
              <a:t>小区内</a:t>
            </a:r>
            <a:r>
              <a:rPr lang="zh-CN" altLang="en-US" b="1" dirty="0" smtClean="0">
                <a:solidFill>
                  <a:srgbClr val="FF0000"/>
                </a:solidFill>
                <a:effectLst>
                  <a:outerShdw blurRad="38100" dist="38100" dir="2700000" algn="tl">
                    <a:srgbClr val="000000">
                      <a:alpha val="43137"/>
                    </a:srgbClr>
                  </a:outerShdw>
                </a:effectLst>
              </a:rPr>
              <a:t>共享</a:t>
            </a:r>
            <a:r>
              <a:rPr lang="zh-CN" altLang="en-US" b="1" dirty="0" smtClean="0">
                <a:effectLst>
                  <a:outerShdw blurRad="38100" dist="38100" dir="2700000" algn="tl">
                    <a:srgbClr val="000000">
                      <a:alpha val="43137"/>
                    </a:srgbClr>
                  </a:outerShdw>
                </a:effectLst>
              </a:rPr>
              <a:t>相对数量较少的信道</a:t>
            </a:r>
            <a:r>
              <a:rPr lang="zh-CN" altLang="en-US" b="1" dirty="0" smtClean="0"/>
              <a:t>，即从可</a:t>
            </a:r>
            <a:endParaRPr lang="en-US" altLang="zh-CN" b="1" dirty="0" smtClean="0"/>
          </a:p>
          <a:p>
            <a:pPr>
              <a:buFont typeface="Wingdings" pitchFamily="2" charset="2"/>
              <a:buNone/>
            </a:pPr>
            <a:r>
              <a:rPr lang="zh-CN" altLang="en-US" b="1" dirty="0" smtClean="0"/>
              <a:t>用信道库中给每个用户按需分配信道。在</a:t>
            </a:r>
            <a:endParaRPr lang="en-US" altLang="zh-CN" b="1" dirty="0" smtClean="0"/>
          </a:p>
          <a:p>
            <a:pPr>
              <a:buFont typeface="Wingdings" pitchFamily="2" charset="2"/>
              <a:buNone/>
            </a:pPr>
            <a:r>
              <a:rPr lang="zh-CN" altLang="en-US" b="1" dirty="0" smtClean="0"/>
              <a:t>中继的无线系统中，每个用户只是在有呼</a:t>
            </a:r>
            <a:endParaRPr lang="en-US" altLang="zh-CN" b="1" dirty="0" smtClean="0"/>
          </a:p>
          <a:p>
            <a:pPr>
              <a:buFont typeface="Wingdings" pitchFamily="2" charset="2"/>
              <a:buNone/>
            </a:pPr>
            <a:r>
              <a:rPr lang="zh-CN" altLang="en-US" b="1" dirty="0" smtClean="0"/>
              <a:t>叫时才分配一个信道，一旦通话终止，原</a:t>
            </a:r>
            <a:endParaRPr lang="en-US" altLang="zh-CN" b="1" dirty="0" smtClean="0"/>
          </a:p>
          <a:p>
            <a:pPr>
              <a:buFont typeface="Wingdings" pitchFamily="2" charset="2"/>
              <a:buNone/>
            </a:pPr>
            <a:r>
              <a:rPr lang="zh-CN" altLang="en-US" b="1" dirty="0" smtClean="0"/>
              <a:t>先占用的信道就立即回到可用信道库。</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defRPr/>
            </a:pPr>
            <a:r>
              <a:rPr lang="zh-CN" altLang="en-US" sz="3600" b="1" smtClean="0">
                <a:effectLst>
                  <a:outerShdw blurRad="38100" dist="38100" dir="2700000" algn="tl">
                    <a:srgbClr val="C0C0C0"/>
                  </a:outerShdw>
                </a:effectLst>
              </a:rPr>
              <a:t>传统大区制无线移动通信系统</a:t>
            </a:r>
            <a:r>
              <a:rPr lang="en-US" altLang="zh-CN" sz="3600" b="1" smtClean="0">
                <a:effectLst>
                  <a:outerShdw blurRad="38100" dist="38100" dir="2700000" algn="tl">
                    <a:srgbClr val="C0C0C0"/>
                  </a:outerShdw>
                </a:effectLst>
                <a:latin typeface="Times New Roman" pitchFamily="18" charset="0"/>
                <a:cs typeface="Times New Roman" pitchFamily="18" charset="0"/>
              </a:rPr>
              <a:t>(0G)</a:t>
            </a:r>
            <a:endParaRPr lang="zh-CN" altLang="en-US" sz="3600" b="1" smtClean="0">
              <a:effectLst>
                <a:outerShdw blurRad="38100" dist="38100" dir="2700000" algn="tl">
                  <a:srgbClr val="C0C0C0"/>
                </a:outerShdw>
              </a:effectLst>
              <a:latin typeface="Times New Roman" pitchFamily="18" charset="0"/>
              <a:cs typeface="Times New Roman" pitchFamily="18" charset="0"/>
            </a:endParaRPr>
          </a:p>
        </p:txBody>
      </p:sp>
      <p:sp>
        <p:nvSpPr>
          <p:cNvPr id="98307" name="Rectangle 3"/>
          <p:cNvSpPr>
            <a:spLocks noGrp="1" noChangeArrowheads="1"/>
          </p:cNvSpPr>
          <p:nvPr>
            <p:ph type="body" idx="1"/>
          </p:nvPr>
        </p:nvSpPr>
        <p:spPr>
          <a:xfrm>
            <a:off x="762000" y="1981200"/>
            <a:ext cx="7772400" cy="4648200"/>
          </a:xfrm>
        </p:spPr>
        <p:txBody>
          <a:bodyPr/>
          <a:lstStyle/>
          <a:p>
            <a:pPr eaLnBrk="1" hangingPunct="1">
              <a:lnSpc>
                <a:spcPct val="80000"/>
              </a:lnSpc>
              <a:defRPr/>
            </a:pPr>
            <a:r>
              <a:rPr lang="zh-CN" altLang="en-US" sz="2800" b="1" dirty="0" smtClean="0">
                <a:latin typeface="Times New Roman" pitchFamily="18" charset="0"/>
              </a:rPr>
              <a:t>在频率资源受限的条件下，传统大区制无线移</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动通信系统采用与广播、电视相同的方法来实现</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无线覆盖，即：在某个地区的最高点设立一个高</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功率的发射机（即高天线、高功率），并且向地</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面发射信号，以覆盖较大的面积（半径</a:t>
            </a:r>
            <a:r>
              <a:rPr lang="en-US" altLang="zh-CN" sz="2800" b="1" dirty="0" smtClean="0">
                <a:latin typeface="Times New Roman" pitchFamily="18" charset="0"/>
              </a:rPr>
              <a:t>40</a:t>
            </a:r>
            <a:r>
              <a:rPr lang="zh-CN" altLang="en-US" sz="2800" b="1" dirty="0" smtClean="0">
                <a:latin typeface="Times New Roman" pitchFamily="18" charset="0"/>
              </a:rPr>
              <a:t>～</a:t>
            </a:r>
            <a:r>
              <a:rPr lang="en-US" altLang="zh-CN" sz="2800" b="1" dirty="0" smtClean="0">
                <a:latin typeface="Times New Roman" pitchFamily="18" charset="0"/>
              </a:rPr>
              <a:t>50</a:t>
            </a:r>
            <a:r>
              <a:rPr lang="zh-CN" altLang="en-US" sz="2800" b="1" dirty="0" smtClean="0">
                <a:latin typeface="Times New Roman" pitchFamily="18" charset="0"/>
              </a:rPr>
              <a:t>英</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里）。但也意味着在较大面积上，只能有少数的</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用户使用有限的几个频道。例如，</a:t>
            </a:r>
            <a:r>
              <a:rPr lang="en-US" altLang="zh-CN" sz="2800" b="1" dirty="0" smtClean="0">
                <a:effectLst>
                  <a:outerShdw blurRad="38100" dist="38100" dir="2700000" algn="tl">
                    <a:srgbClr val="000000">
                      <a:alpha val="43137"/>
                    </a:srgbClr>
                  </a:outerShdw>
                </a:effectLst>
                <a:latin typeface="Times New Roman" pitchFamily="18" charset="0"/>
              </a:rPr>
              <a:t>IMTS</a:t>
            </a:r>
            <a:r>
              <a:rPr lang="zh-CN" altLang="en-US" sz="2800" b="1" dirty="0" smtClean="0">
                <a:effectLst>
                  <a:outerShdw blurRad="38100" dist="38100" dir="2700000" algn="tl">
                    <a:srgbClr val="000000">
                      <a:alpha val="43137"/>
                    </a:srgbClr>
                  </a:outerShdw>
                </a:effectLst>
                <a:latin typeface="Times New Roman" pitchFamily="18" charset="0"/>
              </a:rPr>
              <a:t>系统</a:t>
            </a:r>
            <a:endParaRPr lang="en-US" altLang="zh-CN" sz="2800" b="1" dirty="0" smtClean="0">
              <a:effectLst>
                <a:outerShdw blurRad="38100" dist="38100" dir="2700000" algn="tl">
                  <a:srgbClr val="000000">
                    <a:alpha val="43137"/>
                  </a:srgbClr>
                </a:outerShdw>
              </a:effectLst>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（移动通信发展初期的美制系统）。</a:t>
            </a:r>
            <a:r>
              <a:rPr lang="en-US" altLang="zh-CN" sz="2800" b="1" dirty="0" smtClean="0">
                <a:latin typeface="Times New Roman" pitchFamily="18" charset="0"/>
              </a:rPr>
              <a:t>1970</a:t>
            </a:r>
            <a:r>
              <a:rPr lang="zh-CN" altLang="en-US" sz="2800" b="1" dirty="0" smtClean="0">
                <a:latin typeface="Times New Roman" pitchFamily="18" charset="0"/>
              </a:rPr>
              <a:t>年代的</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纽约市（一个有近两千万人口，城市面积一千多</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平方英里的大都市），该系统只能同时支持</a:t>
            </a:r>
            <a:r>
              <a:rPr lang="en-US" altLang="zh-CN" sz="2800" b="1" dirty="0" smtClean="0">
                <a:latin typeface="Times New Roman" pitchFamily="18" charset="0"/>
              </a:rPr>
              <a:t>12</a:t>
            </a:r>
            <a:r>
              <a:rPr lang="zh-CN" altLang="en-US" sz="2800" b="1" dirty="0" smtClean="0">
                <a:latin typeface="Times New Roman" pitchFamily="18" charset="0"/>
              </a:rPr>
              <a:t>个</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移动用户通话，第</a:t>
            </a:r>
            <a:r>
              <a:rPr lang="en-US" altLang="zh-CN" sz="2800" b="1" dirty="0" smtClean="0">
                <a:latin typeface="Times New Roman" pitchFamily="18" charset="0"/>
              </a:rPr>
              <a:t>13</a:t>
            </a:r>
            <a:r>
              <a:rPr lang="zh-CN" altLang="en-US" sz="2800" b="1" dirty="0" smtClean="0">
                <a:latin typeface="Times New Roman" pitchFamily="18" charset="0"/>
              </a:rPr>
              <a:t>个用户的呼叫就被阻塞了。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sz="4000" b="1" dirty="0" smtClean="0"/>
              <a:t>二、无线电波的频段的划分</a:t>
            </a:r>
          </a:p>
        </p:txBody>
      </p:sp>
      <p:sp>
        <p:nvSpPr>
          <p:cNvPr id="27653" name="Text Box 5"/>
          <p:cNvSpPr txBox="1">
            <a:spLocks noChangeArrowheads="1"/>
          </p:cNvSpPr>
          <p:nvPr/>
        </p:nvSpPr>
        <p:spPr bwMode="auto">
          <a:xfrm>
            <a:off x="609600" y="2133600"/>
            <a:ext cx="7848600" cy="457200"/>
          </a:xfrm>
          <a:prstGeom prst="rect">
            <a:avLst/>
          </a:prstGeom>
          <a:noFill/>
          <a:ln w="9525">
            <a:noFill/>
            <a:miter lim="800000"/>
            <a:headEnd/>
            <a:tailEnd/>
          </a:ln>
          <a:effectLst/>
        </p:spPr>
        <p:txBody>
          <a:bodyPr>
            <a:spAutoFit/>
          </a:bodyPr>
          <a:lstStyle/>
          <a:p>
            <a:pPr algn="l">
              <a:defRPr/>
            </a:pPr>
            <a:r>
              <a:rPr lang="en-US" altLang="zh-CN" sz="2400" dirty="0">
                <a:solidFill>
                  <a:schemeClr val="tx1"/>
                </a:solidFill>
                <a:latin typeface="Times New Roman" pitchFamily="18" charset="0"/>
              </a:rPr>
              <a:t>1.</a:t>
            </a:r>
            <a:r>
              <a:rPr lang="zh-CN" altLang="en-US" sz="2400" dirty="0">
                <a:solidFill>
                  <a:schemeClr val="tx1"/>
                </a:solidFill>
                <a:latin typeface="Times New Roman" pitchFamily="18" charset="0"/>
              </a:rPr>
              <a:t>射频频段（波段）划分</a:t>
            </a:r>
            <a:r>
              <a:rPr lang="zh-CN" altLang="en-US" sz="2400" b="0" dirty="0">
                <a:solidFill>
                  <a:schemeClr val="tx1"/>
                </a:solidFill>
                <a:latin typeface="Times New Roman" pitchFamily="18" charset="0"/>
              </a:rPr>
              <a:t>：     </a:t>
            </a:r>
            <a:r>
              <a:rPr lang="el-GR" altLang="zh-CN" sz="2400" i="1" dirty="0">
                <a:solidFill>
                  <a:srgbClr val="FF0000"/>
                </a:solidFill>
                <a:effectLst>
                  <a:outerShdw blurRad="38100" dist="38100" dir="2700000" algn="tl">
                    <a:srgbClr val="FFFFFF"/>
                  </a:outerShdw>
                </a:effectLst>
                <a:latin typeface="Times New Roman" pitchFamily="18" charset="0"/>
                <a:cs typeface="Tahoma" pitchFamily="34" charset="0"/>
              </a:rPr>
              <a:t>λ</a:t>
            </a:r>
            <a:r>
              <a:rPr lang="zh-CN" altLang="en-US" sz="2400" i="1" dirty="0">
                <a:solidFill>
                  <a:srgbClr val="FF0000"/>
                </a:solidFill>
                <a:effectLst>
                  <a:outerShdw blurRad="38100" dist="38100" dir="2700000" algn="tl">
                    <a:srgbClr val="FFFFFF"/>
                  </a:outerShdw>
                </a:effectLst>
                <a:latin typeface="Times New Roman" pitchFamily="18" charset="0"/>
                <a:cs typeface="Tahoma" pitchFamily="34" charset="0"/>
              </a:rPr>
              <a:t>＝</a:t>
            </a:r>
            <a:r>
              <a:rPr lang="en-US" altLang="zh-CN" sz="2400" i="1" dirty="0">
                <a:solidFill>
                  <a:srgbClr val="FF0000"/>
                </a:solidFill>
                <a:effectLst>
                  <a:outerShdw blurRad="38100" dist="38100" dir="2700000" algn="tl">
                    <a:srgbClr val="FFFFFF"/>
                  </a:outerShdw>
                </a:effectLst>
                <a:latin typeface="Times New Roman" pitchFamily="18" charset="0"/>
                <a:cs typeface="Tahoma" pitchFamily="34" charset="0"/>
              </a:rPr>
              <a:t>c/f</a:t>
            </a:r>
            <a:r>
              <a:rPr lang="en-US" altLang="zh-CN" sz="2400" b="0" dirty="0">
                <a:solidFill>
                  <a:srgbClr val="FF0000"/>
                </a:solidFill>
                <a:latin typeface="Times New Roman" pitchFamily="18" charset="0"/>
                <a:cs typeface="Tahoma" pitchFamily="34" charset="0"/>
              </a:rPr>
              <a:t>  </a:t>
            </a:r>
            <a:r>
              <a:rPr lang="zh-CN" altLang="en-US" sz="2400" b="0" dirty="0">
                <a:solidFill>
                  <a:schemeClr val="tx1"/>
                </a:solidFill>
                <a:latin typeface="Times New Roman" pitchFamily="18" charset="0"/>
                <a:cs typeface="Tahoma" pitchFamily="34" charset="0"/>
              </a:rPr>
              <a:t>，</a:t>
            </a:r>
            <a:r>
              <a:rPr lang="en-US" altLang="zh-CN" sz="2400" b="0" dirty="0">
                <a:solidFill>
                  <a:schemeClr val="tx1"/>
                </a:solidFill>
                <a:latin typeface="Times New Roman" pitchFamily="18" charset="0"/>
                <a:cs typeface="Tahoma" pitchFamily="34" charset="0"/>
              </a:rPr>
              <a:t>c=300000000 m/s</a:t>
            </a:r>
            <a:endParaRPr lang="zh-CN" altLang="el-GR" sz="2400" b="0" dirty="0">
              <a:solidFill>
                <a:schemeClr val="tx1"/>
              </a:solidFill>
              <a:latin typeface="Times New Roman" pitchFamily="18" charset="0"/>
              <a:cs typeface="Tahoma" pitchFamily="34" charset="0"/>
            </a:endParaRPr>
          </a:p>
        </p:txBody>
      </p:sp>
      <p:pic>
        <p:nvPicPr>
          <p:cNvPr id="15361" name="Picture 1"/>
          <p:cNvPicPr>
            <a:picLocks noChangeAspect="1" noChangeArrowheads="1"/>
          </p:cNvPicPr>
          <p:nvPr/>
        </p:nvPicPr>
        <p:blipFill>
          <a:blip r:embed="rId3" cstate="print"/>
          <a:srcRect/>
          <a:stretch>
            <a:fillRect/>
          </a:stretch>
        </p:blipFill>
        <p:spPr bwMode="auto">
          <a:xfrm>
            <a:off x="762000" y="2514600"/>
            <a:ext cx="7894637" cy="418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sz="4000" b="1" dirty="0" smtClean="0"/>
              <a:t>什么是蜂窝系统？</a:t>
            </a:r>
          </a:p>
        </p:txBody>
      </p:sp>
      <p:sp>
        <p:nvSpPr>
          <p:cNvPr id="164867" name="Rectangle 3"/>
          <p:cNvSpPr>
            <a:spLocks noGrp="1" noChangeArrowheads="1"/>
          </p:cNvSpPr>
          <p:nvPr>
            <p:ph type="body" idx="1"/>
          </p:nvPr>
        </p:nvSpPr>
        <p:spPr>
          <a:xfrm>
            <a:off x="762000" y="2133600"/>
            <a:ext cx="7772400" cy="4114800"/>
          </a:xfrm>
        </p:spPr>
        <p:txBody>
          <a:bodyPr/>
          <a:lstStyle/>
          <a:p>
            <a:pPr eaLnBrk="1" hangingPunct="1">
              <a:defRPr/>
            </a:pPr>
            <a:r>
              <a:rPr lang="zh-CN" altLang="en-US" b="1" dirty="0" smtClean="0">
                <a:effectLst>
                  <a:outerShdw blurRad="38100" dist="38100" dir="2700000" algn="tl">
                    <a:srgbClr val="C0C0C0"/>
                  </a:outerShdw>
                </a:effectLst>
              </a:rPr>
              <a:t>蜂窝系统</a:t>
            </a:r>
            <a:r>
              <a:rPr lang="zh-CN" altLang="en-US" b="1" dirty="0" smtClean="0"/>
              <a:t>是一种</a:t>
            </a:r>
            <a:r>
              <a:rPr lang="zh-CN" altLang="en-US" b="1" dirty="0" smtClean="0">
                <a:solidFill>
                  <a:schemeClr val="hlink"/>
                </a:solidFill>
                <a:effectLst>
                  <a:outerShdw blurRad="38100" dist="38100" dir="2700000" algn="tl">
                    <a:srgbClr val="C0C0C0"/>
                  </a:outerShdw>
                </a:effectLst>
              </a:rPr>
              <a:t>小区制无线通信系统</a:t>
            </a:r>
            <a:r>
              <a:rPr lang="zh-CN" altLang="en-US" b="1" dirty="0" smtClean="0"/>
              <a:t>，这是相对于在其出现之前的</a:t>
            </a:r>
            <a:r>
              <a:rPr lang="zh-CN" altLang="en-US" b="1" dirty="0" smtClean="0">
                <a:solidFill>
                  <a:schemeClr val="tx2"/>
                </a:solidFill>
                <a:effectLst>
                  <a:outerShdw blurRad="38100" dist="38100" dir="2700000" algn="tl">
                    <a:srgbClr val="000000">
                      <a:alpha val="43137"/>
                    </a:srgbClr>
                  </a:outerShdw>
                </a:effectLst>
              </a:rPr>
              <a:t>大区制无线通信系统</a:t>
            </a:r>
            <a:r>
              <a:rPr lang="zh-CN" altLang="en-US" b="1" dirty="0" smtClean="0"/>
              <a:t>而言的。</a:t>
            </a:r>
          </a:p>
        </p:txBody>
      </p:sp>
      <p:pic>
        <p:nvPicPr>
          <p:cNvPr id="107524" name="Picture 4" descr="Image4"/>
          <p:cNvPicPr>
            <a:picLocks noChangeAspect="1" noChangeArrowheads="1"/>
          </p:cNvPicPr>
          <p:nvPr/>
        </p:nvPicPr>
        <p:blipFill>
          <a:blip r:embed="rId3" cstate="print"/>
          <a:srcRect/>
          <a:stretch>
            <a:fillRect/>
          </a:stretch>
        </p:blipFill>
        <p:spPr bwMode="auto">
          <a:xfrm>
            <a:off x="914400" y="3810000"/>
            <a:ext cx="7620000" cy="267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sz="4000" b="1" dirty="0" smtClean="0"/>
              <a:t>大区制与小区制的区别</a:t>
            </a:r>
          </a:p>
        </p:txBody>
      </p:sp>
      <p:graphicFrame>
        <p:nvGraphicFramePr>
          <p:cNvPr id="166915" name="Group 3"/>
          <p:cNvGraphicFramePr>
            <a:graphicFrameLocks noGrp="1"/>
          </p:cNvGraphicFramePr>
          <p:nvPr>
            <p:ph type="tbl" idx="1"/>
          </p:nvPr>
        </p:nvGraphicFramePr>
        <p:xfrm>
          <a:off x="609600" y="2209800"/>
          <a:ext cx="8153400" cy="4332606"/>
        </p:xfrm>
        <a:graphic>
          <a:graphicData uri="http://schemas.openxmlformats.org/drawingml/2006/table">
            <a:tbl>
              <a:tblPr/>
              <a:tblGrid>
                <a:gridCol w="1758950"/>
                <a:gridCol w="3727450"/>
                <a:gridCol w="2667000"/>
              </a:tblGrid>
              <a:tr h="655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smtClean="0">
                          <a:ln>
                            <a:noFill/>
                          </a:ln>
                          <a:solidFill>
                            <a:schemeClr val="tx1"/>
                          </a:solidFill>
                          <a:effectLst/>
                          <a:latin typeface="Tahoma" pitchFamily="34" charset="0"/>
                          <a:ea typeface="宋体" pitchFamily="2" charset="-122"/>
                        </a:rPr>
                        <a:t>  </a:t>
                      </a:r>
                      <a:r>
                        <a:rPr kumimoji="0" lang="zh-CN" altLang="en-US" sz="2400" b="1" i="0" u="none" strike="noStrike" cap="none" normalizeH="0" baseline="0" dirty="0" smtClean="0">
                          <a:ln>
                            <a:noFill/>
                          </a:ln>
                          <a:solidFill>
                            <a:schemeClr val="tx1"/>
                          </a:solidFill>
                          <a:effectLst/>
                          <a:latin typeface="Tahoma" pitchFamily="34" charset="0"/>
                          <a:ea typeface="宋体" pitchFamily="2" charset="-122"/>
                        </a:rPr>
                        <a:t>系统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大区制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     </a:t>
                      </a:r>
                      <a:r>
                        <a:rPr kumimoji="0" lang="zh-CN" altLang="en-US" sz="24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小区制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21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单个基站覆盖范围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大到一座城市，如美国纽约市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半径</a:t>
                      </a:r>
                      <a:r>
                        <a:rPr kumimoji="0" lang="en-US" altLang="zh-CN"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10km</a:t>
                      </a:r>
                      <a:r>
                        <a: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的区域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4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发射功率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50</a:t>
                      </a: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a:t>
                      </a:r>
                      <a:r>
                        <a:rPr kumimoji="0" lang="en-US" altLang="zh-CN"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200W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      &lt; 20W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24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基站天线</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位于山巅或其它较高的位置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城区可设置于一般楼房的顶端平台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4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频率复用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E82B6"/>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不考虑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E82B6"/>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核心思想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E82B6"/>
                    </a:solidFill>
                  </a:tcPr>
                </a:tc>
              </a:tr>
              <a:tr h="6556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latin typeface="Tahoma" pitchFamily="34" charset="0"/>
                          <a:ea typeface="宋体" pitchFamily="2" charset="-122"/>
                        </a:rPr>
                        <a:t>用户数目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非常有限，十几个，小容量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大容量系统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zh-CN" altLang="en-US" sz="4000" b="1" dirty="0" smtClean="0"/>
              <a:t>什么是频率复用？</a:t>
            </a:r>
          </a:p>
        </p:txBody>
      </p:sp>
      <p:sp>
        <p:nvSpPr>
          <p:cNvPr id="168963" name="Rectangle 3"/>
          <p:cNvSpPr>
            <a:spLocks noGrp="1" noChangeArrowheads="1"/>
          </p:cNvSpPr>
          <p:nvPr>
            <p:ph type="body" idx="1"/>
          </p:nvPr>
        </p:nvSpPr>
        <p:spPr>
          <a:xfrm>
            <a:off x="685800" y="2133600"/>
            <a:ext cx="8001000" cy="4495800"/>
          </a:xfrm>
        </p:spPr>
        <p:txBody>
          <a:bodyPr/>
          <a:lstStyle/>
          <a:p>
            <a:pPr eaLnBrk="1" hangingPunct="1">
              <a:defRPr/>
            </a:pPr>
            <a:r>
              <a:rPr lang="zh-CN" altLang="en-US" b="1" dirty="0" smtClean="0">
                <a:effectLst>
                  <a:outerShdw blurRad="38100" dist="38100" dir="2700000" algn="tl">
                    <a:srgbClr val="C0C0C0"/>
                  </a:outerShdw>
                </a:effectLst>
              </a:rPr>
              <a:t>频率复用</a:t>
            </a:r>
            <a:r>
              <a:rPr lang="zh-CN" altLang="en-US" dirty="0" smtClean="0"/>
              <a:t>（</a:t>
            </a:r>
            <a:r>
              <a:rPr lang="en-US" altLang="zh-CN" b="1" dirty="0" smtClean="0">
                <a:effectLst>
                  <a:outerShdw blurRad="38100" dist="38100" dir="2700000" algn="tl">
                    <a:srgbClr val="C0C0C0"/>
                  </a:outerShdw>
                </a:effectLst>
                <a:latin typeface="Times New Roman" pitchFamily="18" charset="0"/>
              </a:rPr>
              <a:t>frequency reuse</a:t>
            </a:r>
            <a:r>
              <a:rPr lang="zh-CN" altLang="en-US" dirty="0" smtClean="0"/>
              <a:t>）：</a:t>
            </a:r>
            <a:r>
              <a:rPr lang="zh-CN" altLang="en-US" b="1" dirty="0" smtClean="0"/>
              <a:t>在提供给整个系统使用的频率资源一定的情况下，通过在整个服务区域上划分小区，每个小区由该小区基站来保证无线信号的有效覆盖。</a:t>
            </a:r>
            <a:r>
              <a:rPr lang="zh-CN" altLang="en-US" b="1" dirty="0" smtClean="0">
                <a:solidFill>
                  <a:srgbClr val="FF0000"/>
                </a:solidFill>
                <a:effectLst>
                  <a:outerShdw blurRad="38100" dist="38100" dir="2700000" algn="tl">
                    <a:srgbClr val="000000">
                      <a:alpha val="43137"/>
                    </a:srgbClr>
                  </a:outerShdw>
                </a:effectLst>
              </a:rPr>
              <a:t>某小区使用的那部分频率资源，可以由相隔一定距离之外的其它小区（如不相邻接的小区）</a:t>
            </a:r>
            <a:r>
              <a:rPr lang="zh-CN" altLang="en-US" b="1" dirty="0" smtClean="0">
                <a:solidFill>
                  <a:schemeClr val="hlink"/>
                </a:solidFill>
                <a:effectLst>
                  <a:outerShdw blurRad="38100" dist="38100" dir="2700000" algn="tl">
                    <a:srgbClr val="C0C0C0"/>
                  </a:outerShdw>
                </a:effectLst>
              </a:rPr>
              <a:t>重复使用</a:t>
            </a:r>
            <a:r>
              <a:rPr lang="zh-CN" altLang="en-US" dirty="0" smtClean="0"/>
              <a:t>，</a:t>
            </a:r>
            <a:r>
              <a:rPr lang="zh-CN" altLang="en-US" b="1" dirty="0" smtClean="0">
                <a:solidFill>
                  <a:schemeClr val="tx2"/>
                </a:solidFill>
                <a:effectLst>
                  <a:outerShdw blurRad="38100" dist="38100" dir="2700000" algn="tl">
                    <a:srgbClr val="000000">
                      <a:alpha val="43137"/>
                    </a:srgbClr>
                  </a:outerShdw>
                </a:effectLst>
              </a:rPr>
              <a:t>只要使用相同频率的小区之间的相互干扰所造成的影响可以控制在用户可接受的水平之内</a:t>
            </a:r>
            <a:r>
              <a:rPr lang="zh-CN" altLang="en-US" dirty="0" smtClean="0"/>
              <a: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z="4000" b="1" dirty="0" smtClean="0"/>
              <a:t>频率复用例</a:t>
            </a:r>
          </a:p>
        </p:txBody>
      </p:sp>
      <p:sp>
        <p:nvSpPr>
          <p:cNvPr id="171011" name="Rectangle 3"/>
          <p:cNvSpPr>
            <a:spLocks noGrp="1" noChangeArrowheads="1"/>
          </p:cNvSpPr>
          <p:nvPr>
            <p:ph type="body" idx="1"/>
          </p:nvPr>
        </p:nvSpPr>
        <p:spPr>
          <a:xfrm>
            <a:off x="685800" y="2133600"/>
            <a:ext cx="8153400" cy="4572000"/>
          </a:xfrm>
        </p:spPr>
        <p:txBody>
          <a:bodyPr/>
          <a:lstStyle/>
          <a:p>
            <a:pPr eaLnBrk="1" hangingPunct="1">
              <a:lnSpc>
                <a:spcPct val="90000"/>
              </a:lnSpc>
              <a:defRPr/>
            </a:pPr>
            <a:r>
              <a:rPr lang="zh-CN" altLang="en-US" sz="2800" b="1" dirty="0" smtClean="0">
                <a:latin typeface="Times New Roman" pitchFamily="18" charset="0"/>
              </a:rPr>
              <a:t>设某城市地理区域可看作半径为</a:t>
            </a:r>
            <a:r>
              <a:rPr lang="en-US" altLang="zh-CN" sz="2800" b="1" dirty="0" smtClean="0">
                <a:latin typeface="Times New Roman" pitchFamily="18" charset="0"/>
              </a:rPr>
              <a:t>100km</a:t>
            </a:r>
            <a:r>
              <a:rPr lang="zh-CN" altLang="en-US" sz="2800" b="1" dirty="0" smtClean="0">
                <a:latin typeface="Times New Roman" pitchFamily="18" charset="0"/>
              </a:rPr>
              <a:t>的圆面。假定采用</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大区制</a:t>
            </a:r>
            <a:r>
              <a:rPr lang="zh-CN" altLang="en-US" sz="2800" b="1" dirty="0" smtClean="0">
                <a:latin typeface="Times New Roman" pitchFamily="18" charset="0"/>
              </a:rPr>
              <a:t>时，城市中心的唯一基站可使用的总频率带宽为</a:t>
            </a:r>
            <a:r>
              <a:rPr lang="en-US" altLang="zh-CN" sz="2800" b="1" dirty="0" smtClean="0">
                <a:latin typeface="Times New Roman" pitchFamily="18" charset="0"/>
              </a:rPr>
              <a:t>360kHz</a:t>
            </a:r>
            <a:r>
              <a:rPr lang="zh-CN" altLang="en-US" sz="2800" b="1" dirty="0" smtClean="0">
                <a:latin typeface="Times New Roman" pitchFamily="18" charset="0"/>
              </a:rPr>
              <a:t>，设每个移动用户占用</a:t>
            </a:r>
            <a:r>
              <a:rPr lang="en-US" altLang="zh-CN" sz="2800" b="1" dirty="0" smtClean="0">
                <a:latin typeface="Times New Roman" pitchFamily="18" charset="0"/>
              </a:rPr>
              <a:t>30kHz</a:t>
            </a:r>
            <a:r>
              <a:rPr lang="zh-CN" altLang="en-US" sz="2800" b="1" dirty="0" smtClean="0">
                <a:latin typeface="Times New Roman" pitchFamily="18" charset="0"/>
              </a:rPr>
              <a:t>的带宽。这样，如果</a:t>
            </a:r>
            <a:r>
              <a:rPr lang="zh-CN" altLang="en-US" sz="2800" b="1" dirty="0" smtClean="0">
                <a:solidFill>
                  <a:schemeClr val="tx2"/>
                </a:solidFill>
                <a:effectLst>
                  <a:outerShdw blurRad="38100" dist="38100" dir="2700000" algn="tl">
                    <a:srgbClr val="C0C0C0"/>
                  </a:outerShdw>
                </a:effectLst>
                <a:latin typeface="Times New Roman" pitchFamily="18" charset="0"/>
              </a:rPr>
              <a:t>按频率划分用户</a:t>
            </a:r>
            <a:r>
              <a:rPr lang="zh-CN" altLang="en-US" sz="2800" b="1" dirty="0" smtClean="0">
                <a:latin typeface="Times New Roman" pitchFamily="18" charset="0"/>
              </a:rPr>
              <a:t>，该系统可以同时为</a:t>
            </a:r>
            <a:r>
              <a:rPr lang="en-US" altLang="zh-CN" sz="2800" b="1" dirty="0" smtClean="0">
                <a:latin typeface="Times New Roman" pitchFamily="18" charset="0"/>
              </a:rPr>
              <a:t>12</a:t>
            </a:r>
            <a:r>
              <a:rPr lang="zh-CN" altLang="en-US" sz="2800" b="1" dirty="0" smtClean="0">
                <a:latin typeface="Times New Roman" pitchFamily="18" charset="0"/>
              </a:rPr>
              <a:t>个用户提供服务。</a:t>
            </a:r>
          </a:p>
          <a:p>
            <a:pPr eaLnBrk="1" hangingPunct="1">
              <a:lnSpc>
                <a:spcPct val="90000"/>
              </a:lnSpc>
              <a:buFont typeface="Wingdings" pitchFamily="2" charset="2"/>
              <a:buNone/>
              <a:defRPr/>
            </a:pPr>
            <a:r>
              <a:rPr lang="zh-CN" altLang="en-US" sz="2800" b="1" dirty="0" smtClean="0">
                <a:latin typeface="Times New Roman" pitchFamily="18" charset="0"/>
              </a:rPr>
              <a:t>    而采用</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小区制</a:t>
            </a:r>
            <a:r>
              <a:rPr lang="zh-CN" altLang="en-US" sz="2800" b="1" dirty="0" smtClean="0">
                <a:latin typeface="Times New Roman" pitchFamily="18" charset="0"/>
              </a:rPr>
              <a:t>以后，每个小区基站的</a:t>
            </a:r>
            <a:r>
              <a:rPr lang="zh-CN" altLang="en-US" sz="2800" b="1" dirty="0" smtClean="0">
                <a:solidFill>
                  <a:schemeClr val="tx2"/>
                </a:solidFill>
                <a:effectLst>
                  <a:outerShdw blurRad="38100" dist="38100" dir="2700000" algn="tl">
                    <a:srgbClr val="C0C0C0"/>
                  </a:outerShdw>
                </a:effectLst>
                <a:latin typeface="Times New Roman" pitchFamily="18" charset="0"/>
              </a:rPr>
              <a:t>有效覆盖区域</a:t>
            </a:r>
            <a:r>
              <a:rPr lang="zh-CN" altLang="en-US" sz="2800" b="1" dirty="0" smtClean="0">
                <a:latin typeface="Times New Roman" pitchFamily="18" charset="0"/>
              </a:rPr>
              <a:t>的半径为</a:t>
            </a:r>
            <a:r>
              <a:rPr lang="en-US" altLang="zh-CN" sz="2800" b="1" dirty="0" smtClean="0">
                <a:latin typeface="Times New Roman" pitchFamily="18" charset="0"/>
              </a:rPr>
              <a:t>10km</a:t>
            </a:r>
            <a:r>
              <a:rPr lang="zh-CN" altLang="en-US" sz="2800" b="1" dirty="0" smtClean="0">
                <a:latin typeface="Times New Roman" pitchFamily="18" charset="0"/>
              </a:rPr>
              <a:t>，则要想覆盖整个城市需要建</a:t>
            </a:r>
            <a:r>
              <a:rPr lang="en-US" altLang="zh-CN" sz="2800" b="1" dirty="0" smtClean="0">
                <a:latin typeface="Times New Roman" pitchFamily="18" charset="0"/>
              </a:rPr>
              <a:t>100</a:t>
            </a:r>
            <a:r>
              <a:rPr lang="zh-CN" altLang="en-US" sz="2800" b="1" dirty="0" smtClean="0">
                <a:latin typeface="Times New Roman" pitchFamily="18" charset="0"/>
              </a:rPr>
              <a:t>个基站。假定</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在相邻接的</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3</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个小区上平分上述</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12</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个频道</a:t>
            </a:r>
            <a:r>
              <a:rPr lang="zh-CN" altLang="en-US" sz="2800" b="1" dirty="0" smtClean="0">
                <a:latin typeface="Times New Roman" pitchFamily="18" charset="0"/>
              </a:rPr>
              <a:t>，则每个小区将分配到</a:t>
            </a:r>
            <a:r>
              <a:rPr lang="en-US" altLang="zh-CN" sz="2800" b="1" dirty="0" smtClean="0">
                <a:latin typeface="Times New Roman" pitchFamily="18" charset="0"/>
              </a:rPr>
              <a:t>4</a:t>
            </a:r>
            <a:r>
              <a:rPr lang="zh-CN" altLang="en-US" sz="2800" b="1" dirty="0" smtClean="0">
                <a:latin typeface="Times New Roman" pitchFamily="18" charset="0"/>
              </a:rPr>
              <a:t>个频道。若在每</a:t>
            </a:r>
            <a:r>
              <a:rPr lang="en-US" altLang="zh-CN" sz="2800" b="1" dirty="0" smtClean="0">
                <a:latin typeface="Times New Roman" pitchFamily="18" charset="0"/>
              </a:rPr>
              <a:t>3</a:t>
            </a:r>
            <a:r>
              <a:rPr lang="zh-CN" altLang="en-US" sz="2800" b="1" dirty="0" smtClean="0">
                <a:latin typeface="Times New Roman" pitchFamily="18" charset="0"/>
              </a:rPr>
              <a:t>个小区上复用全部频道，总共可以支持大约</a:t>
            </a:r>
            <a:r>
              <a:rPr lang="en-US" altLang="zh-CN" sz="2800" b="1" dirty="0" smtClean="0">
                <a:latin typeface="Times New Roman" pitchFamily="18" charset="0"/>
              </a:rPr>
              <a:t>33</a:t>
            </a:r>
            <a:r>
              <a:rPr lang="en-US" altLang="zh-CN" b="1" dirty="0" smtClean="0"/>
              <a:t>×</a:t>
            </a:r>
            <a:r>
              <a:rPr lang="en-US" altLang="zh-CN" sz="2800" b="1" dirty="0" smtClean="0">
                <a:latin typeface="Times New Roman" pitchFamily="18" charset="0"/>
              </a:rPr>
              <a:t>12</a:t>
            </a:r>
            <a:r>
              <a:rPr lang="zh-CN" altLang="en-US" sz="2800" b="1" dirty="0" smtClean="0">
                <a:latin typeface="Times New Roman" pitchFamily="18" charset="0"/>
              </a:rPr>
              <a:t>个用户使用系统 ，即用户数提高了</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33</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倍</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sz="4000" b="1" dirty="0" smtClean="0"/>
              <a:t>蜂窝概念由来</a:t>
            </a:r>
          </a:p>
        </p:txBody>
      </p:sp>
      <p:sp>
        <p:nvSpPr>
          <p:cNvPr id="173059" name="Rectangle 3"/>
          <p:cNvSpPr>
            <a:spLocks noGrp="1" noChangeArrowheads="1"/>
          </p:cNvSpPr>
          <p:nvPr>
            <p:ph type="body" idx="1"/>
          </p:nvPr>
        </p:nvSpPr>
        <p:spPr>
          <a:xfrm>
            <a:off x="762000" y="2133600"/>
            <a:ext cx="7772400" cy="4114800"/>
          </a:xfrm>
        </p:spPr>
        <p:txBody>
          <a:bodyPr/>
          <a:lstStyle/>
          <a:p>
            <a:pPr eaLnBrk="1" hangingPunct="1">
              <a:defRPr/>
            </a:pPr>
            <a:r>
              <a:rPr lang="zh-CN" altLang="en-US" b="1" dirty="0" smtClean="0">
                <a:latin typeface="Times New Roman" pitchFamily="18" charset="0"/>
              </a:rPr>
              <a:t>蜂窝体制由美国贝尔实验室于</a:t>
            </a:r>
            <a:r>
              <a:rPr lang="en-US" altLang="zh-CN" b="1" dirty="0" smtClean="0">
                <a:latin typeface="Times New Roman" pitchFamily="18" charset="0"/>
              </a:rPr>
              <a:t>1970</a:t>
            </a:r>
            <a:r>
              <a:rPr lang="zh-CN" altLang="en-US" b="1" dirty="0" smtClean="0">
                <a:latin typeface="Times New Roman" pitchFamily="18" charset="0"/>
              </a:rPr>
              <a:t>年代末提出。目的就在于通过</a:t>
            </a:r>
            <a:r>
              <a:rPr lang="zh-CN" altLang="en-US" b="1" dirty="0" smtClean="0">
                <a:solidFill>
                  <a:schemeClr val="hlink"/>
                </a:solidFill>
                <a:effectLst>
                  <a:outerShdw blurRad="38100" dist="38100" dir="2700000" algn="tl">
                    <a:srgbClr val="000000">
                      <a:alpha val="43137"/>
                    </a:srgbClr>
                  </a:outerShdw>
                </a:effectLst>
                <a:latin typeface="Times New Roman" pitchFamily="18" charset="0"/>
              </a:rPr>
              <a:t>频率复用</a:t>
            </a:r>
            <a:r>
              <a:rPr lang="zh-CN" altLang="en-US" b="1" dirty="0" smtClean="0">
                <a:latin typeface="Times New Roman" pitchFamily="18" charset="0"/>
              </a:rPr>
              <a:t>来解决大区制系统的容量受限问题。</a:t>
            </a:r>
          </a:p>
          <a:p>
            <a:pPr eaLnBrk="1" hangingPunct="1">
              <a:defRPr/>
            </a:pPr>
            <a:r>
              <a:rPr lang="zh-CN" altLang="en-US" b="1" dirty="0" smtClean="0">
                <a:latin typeface="Times New Roman" pitchFamily="18" charset="0"/>
              </a:rPr>
              <a:t>由于在进行这种小区制系统设计和规划时常常采用正六边形的</a:t>
            </a:r>
            <a:r>
              <a:rPr lang="zh-CN" altLang="en-US" b="1" dirty="0" smtClean="0">
                <a:effectLst>
                  <a:outerShdw blurRad="38100" dist="38100" dir="2700000" algn="tl">
                    <a:srgbClr val="000000">
                      <a:alpha val="43137"/>
                    </a:srgbClr>
                  </a:outerShdw>
                </a:effectLst>
                <a:latin typeface="Times New Roman" pitchFamily="18" charset="0"/>
              </a:rPr>
              <a:t>小区</a:t>
            </a:r>
            <a:r>
              <a:rPr lang="zh-CN" altLang="en-US" b="1" dirty="0" smtClean="0">
                <a:latin typeface="Times New Roman" pitchFamily="18" charset="0"/>
              </a:rPr>
              <a:t>（</a:t>
            </a:r>
            <a:r>
              <a:rPr lang="en-US" altLang="zh-CN" b="1" dirty="0" smtClean="0">
                <a:effectLst>
                  <a:outerShdw blurRad="38100" dist="38100" dir="2700000" algn="tl">
                    <a:srgbClr val="000000">
                      <a:alpha val="43137"/>
                    </a:srgbClr>
                  </a:outerShdw>
                </a:effectLst>
                <a:latin typeface="Times New Roman" pitchFamily="18" charset="0"/>
              </a:rPr>
              <a:t>cell</a:t>
            </a:r>
            <a:r>
              <a:rPr lang="zh-CN" altLang="en-US" b="1" dirty="0" smtClean="0">
                <a:latin typeface="Times New Roman" pitchFamily="18" charset="0"/>
              </a:rPr>
              <a:t>）形状，而蜂窝的最小组成单位的形状也是正六边形，因此我们称这种系统为蜂窝系统（</a:t>
            </a:r>
            <a:r>
              <a:rPr lang="en-US" altLang="zh-CN" b="1" dirty="0" smtClean="0">
                <a:latin typeface="Times New Roman" pitchFamily="18" charset="0"/>
              </a:rPr>
              <a:t>cellular system</a:t>
            </a:r>
            <a:r>
              <a:rPr lang="zh-CN" altLang="en-US" b="1" dirty="0" smtClean="0">
                <a:latin typeface="Times New Roman" pitchFamily="18" charset="0"/>
              </a:rPr>
              <a:t>）。</a:t>
            </a:r>
          </a:p>
        </p:txBody>
      </p:sp>
      <p:sp>
        <p:nvSpPr>
          <p:cNvPr id="4" name="直角上箭头 3">
            <a:hlinkClick r:id="rId3" action="ppaction://hlinksldjump"/>
          </p:cNvPr>
          <p:cNvSpPr/>
          <p:nvPr/>
        </p:nvSpPr>
        <p:spPr bwMode="auto">
          <a:xfrm>
            <a:off x="8001000" y="5943600"/>
            <a:ext cx="838200" cy="733663"/>
          </a:xfrm>
          <a:prstGeom prst="bentUpArrow">
            <a:avLst>
              <a:gd name="adj1" fmla="val 32690"/>
              <a:gd name="adj2" fmla="val 34596"/>
              <a:gd name="adj3" fmla="val 33553"/>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1" i="0" u="none" strike="noStrike" cap="none" normalizeH="0" baseline="0" smtClean="0">
              <a:ln>
                <a:noFill/>
              </a:ln>
              <a:solidFill>
                <a:schemeClr val="tx2"/>
              </a:solidFill>
              <a:effectLst/>
              <a:latin typeface="Tahoma" pitchFamily="34" charset="0"/>
              <a:ea typeface="宋体" pitchFamily="2"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z="4000" b="1" dirty="0" smtClean="0">
                <a:latin typeface="Times New Roman" pitchFamily="18" charset="0"/>
              </a:rPr>
              <a:t>多址（</a:t>
            </a:r>
            <a:r>
              <a:rPr lang="en-US" altLang="zh-CN" sz="4000" b="1" dirty="0" smtClean="0">
                <a:latin typeface="Times New Roman" pitchFamily="18" charset="0"/>
              </a:rPr>
              <a:t>Multiple Access</a:t>
            </a:r>
            <a:r>
              <a:rPr lang="zh-CN" altLang="en-US" sz="4000" b="1" dirty="0" smtClean="0">
                <a:latin typeface="Times New Roman" pitchFamily="18" charset="0"/>
              </a:rPr>
              <a:t>）概念</a:t>
            </a:r>
          </a:p>
        </p:txBody>
      </p:sp>
      <p:sp>
        <p:nvSpPr>
          <p:cNvPr id="112643" name="Rectangle 3"/>
          <p:cNvSpPr>
            <a:spLocks noGrp="1" noChangeArrowheads="1"/>
          </p:cNvSpPr>
          <p:nvPr>
            <p:ph type="body" idx="1"/>
          </p:nvPr>
        </p:nvSpPr>
        <p:spPr>
          <a:xfrm>
            <a:off x="762000" y="2133600"/>
            <a:ext cx="7772400" cy="4114800"/>
          </a:xfrm>
        </p:spPr>
        <p:txBody>
          <a:bodyPr/>
          <a:lstStyle/>
          <a:p>
            <a:pPr eaLnBrk="1" hangingPunct="1"/>
            <a:r>
              <a:rPr lang="zh-CN" altLang="en-US" b="1" dirty="0" smtClean="0"/>
              <a:t>多用户通信系统</a:t>
            </a:r>
          </a:p>
          <a:p>
            <a:pPr eaLnBrk="1" hangingPunct="1"/>
            <a:r>
              <a:rPr lang="zh-CN" altLang="en-US" b="1" dirty="0" smtClean="0"/>
              <a:t>什么是多址？</a:t>
            </a:r>
          </a:p>
          <a:p>
            <a:pPr eaLnBrk="1" hangingPunct="1"/>
            <a:r>
              <a:rPr lang="zh-CN" altLang="en-US" b="1" dirty="0" smtClean="0"/>
              <a:t>传统的多址类型有哪些？</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sz="4000" b="1" dirty="0" smtClean="0"/>
              <a:t>多用户通信系统</a:t>
            </a:r>
          </a:p>
        </p:txBody>
      </p:sp>
      <p:sp>
        <p:nvSpPr>
          <p:cNvPr id="177155" name="Rectangle 3"/>
          <p:cNvSpPr>
            <a:spLocks noGrp="1" noChangeArrowheads="1"/>
          </p:cNvSpPr>
          <p:nvPr>
            <p:ph type="body" idx="1"/>
          </p:nvPr>
        </p:nvSpPr>
        <p:spPr>
          <a:xfrm>
            <a:off x="685800" y="1981200"/>
            <a:ext cx="8153400" cy="4724400"/>
          </a:xfrm>
        </p:spPr>
        <p:txBody>
          <a:bodyPr/>
          <a:lstStyle/>
          <a:p>
            <a:pPr eaLnBrk="1" hangingPunct="1">
              <a:lnSpc>
                <a:spcPct val="80000"/>
              </a:lnSpc>
              <a:defRPr/>
            </a:pPr>
            <a:r>
              <a:rPr lang="zh-CN" altLang="en-US" sz="2800" b="1" smtClean="0">
                <a:solidFill>
                  <a:srgbClr val="FF0000"/>
                </a:solidFill>
                <a:effectLst>
                  <a:outerShdw blurRad="38100" dist="38100" dir="2700000" algn="tl">
                    <a:srgbClr val="C0C0C0"/>
                  </a:outerShdw>
                </a:effectLst>
              </a:rPr>
              <a:t>蜂窝系统</a:t>
            </a:r>
            <a:r>
              <a:rPr lang="zh-CN" altLang="en-US" sz="2800" b="1" smtClean="0"/>
              <a:t>是一种</a:t>
            </a:r>
            <a:r>
              <a:rPr lang="zh-CN" altLang="en-US" sz="2800" b="1" smtClean="0">
                <a:solidFill>
                  <a:srgbClr val="FF0000"/>
                </a:solidFill>
                <a:effectLst>
                  <a:outerShdw blurRad="38100" dist="38100" dir="2700000" algn="tl">
                    <a:srgbClr val="C0C0C0"/>
                  </a:outerShdw>
                </a:effectLst>
              </a:rPr>
              <a:t>多用户通信系统</a:t>
            </a:r>
            <a:r>
              <a:rPr lang="zh-CN" altLang="en-US" sz="2800" b="1" smtClean="0"/>
              <a:t>。即系统所提供</a:t>
            </a:r>
            <a:endParaRPr lang="en-US" altLang="zh-CN" sz="2800" b="1" smtClean="0"/>
          </a:p>
          <a:p>
            <a:pPr eaLnBrk="1" hangingPunct="1">
              <a:lnSpc>
                <a:spcPct val="80000"/>
              </a:lnSpc>
              <a:buFont typeface="Wingdings" pitchFamily="2" charset="2"/>
              <a:buNone/>
              <a:defRPr/>
            </a:pPr>
            <a:r>
              <a:rPr lang="zh-CN" altLang="en-US" sz="2800" b="1" smtClean="0"/>
              <a:t>的通信资源（如频率）有限，由许多拥有终端的用</a:t>
            </a:r>
            <a:endParaRPr lang="en-US" altLang="zh-CN" sz="2800" b="1" smtClean="0"/>
          </a:p>
          <a:p>
            <a:pPr eaLnBrk="1" hangingPunct="1">
              <a:lnSpc>
                <a:spcPct val="80000"/>
              </a:lnSpc>
              <a:buFont typeface="Wingdings" pitchFamily="2" charset="2"/>
              <a:buNone/>
              <a:defRPr/>
            </a:pPr>
            <a:r>
              <a:rPr lang="zh-CN" altLang="en-US" sz="2800" b="1" smtClean="0"/>
              <a:t>户通过</a:t>
            </a:r>
            <a:r>
              <a:rPr lang="zh-CN" altLang="en-US" sz="2800" b="1" smtClean="0">
                <a:solidFill>
                  <a:srgbClr val="FF0000"/>
                </a:solidFill>
                <a:effectLst>
                  <a:outerShdw blurRad="38100" dist="38100" dir="2700000" algn="tl">
                    <a:srgbClr val="C0C0C0"/>
                  </a:outerShdw>
                </a:effectLst>
              </a:rPr>
              <a:t>共享资源</a:t>
            </a:r>
            <a:r>
              <a:rPr lang="zh-CN" altLang="en-US" sz="2800" b="1" smtClean="0"/>
              <a:t>的方式来达到通信的目的。</a:t>
            </a:r>
            <a:r>
              <a:rPr lang="zh-CN" altLang="en-US" sz="2800" b="1" smtClean="0">
                <a:solidFill>
                  <a:srgbClr val="FF0000"/>
                </a:solidFill>
                <a:effectLst>
                  <a:outerShdw blurRad="38100" dist="38100" dir="2700000" algn="tl">
                    <a:srgbClr val="C0C0C0"/>
                  </a:outerShdw>
                </a:effectLst>
              </a:rPr>
              <a:t>所谓共</a:t>
            </a:r>
            <a:endParaRPr lang="en-US" altLang="zh-CN" sz="2800" b="1" smtClean="0">
              <a:solidFill>
                <a:srgbClr val="FF0000"/>
              </a:solidFill>
              <a:effectLst>
                <a:outerShdw blurRad="38100" dist="38100" dir="2700000" algn="tl">
                  <a:srgbClr val="C0C0C0"/>
                </a:outerShdw>
              </a:effectLst>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rPr>
              <a:t>享是指需要时由系统来进行分配，使用完毕即释放</a:t>
            </a:r>
            <a:endParaRPr lang="en-US" altLang="zh-CN" sz="2800" b="1" smtClean="0">
              <a:solidFill>
                <a:srgbClr val="FF0000"/>
              </a:solidFill>
              <a:effectLst>
                <a:outerShdw blurRad="38100" dist="38100" dir="2700000" algn="tl">
                  <a:srgbClr val="C0C0C0"/>
                </a:outerShdw>
              </a:effectLst>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rPr>
              <a:t>所占用资源。</a:t>
            </a:r>
          </a:p>
          <a:p>
            <a:pPr eaLnBrk="1" hangingPunct="1">
              <a:lnSpc>
                <a:spcPct val="80000"/>
              </a:lnSpc>
              <a:buFont typeface="Wingdings" pitchFamily="2" charset="2"/>
              <a:buNone/>
              <a:defRPr/>
            </a:pPr>
            <a:r>
              <a:rPr lang="zh-CN" altLang="en-US" sz="2800" b="1" smtClean="0"/>
              <a:t>如：某小区可供用户使用的不同频道为</a:t>
            </a:r>
            <a:r>
              <a:rPr lang="en-US" altLang="zh-CN" sz="2800" b="1" smtClean="0">
                <a:latin typeface="Times New Roman" pitchFamily="18" charset="0"/>
              </a:rPr>
              <a:t>10</a:t>
            </a:r>
            <a:r>
              <a:rPr lang="zh-CN" altLang="en-US" sz="2800" b="1" smtClean="0">
                <a:latin typeface="Times New Roman" pitchFamily="18" charset="0"/>
              </a:rPr>
              <a:t>个</a:t>
            </a:r>
            <a:r>
              <a:rPr lang="zh-CN" altLang="en-US" sz="2800" b="1" smtClean="0"/>
              <a:t>，而实</a:t>
            </a:r>
            <a:endParaRPr lang="en-US" altLang="zh-CN" sz="2800" b="1" smtClean="0"/>
          </a:p>
          <a:p>
            <a:pPr eaLnBrk="1" hangingPunct="1">
              <a:lnSpc>
                <a:spcPct val="80000"/>
              </a:lnSpc>
              <a:buFont typeface="Wingdings" pitchFamily="2" charset="2"/>
              <a:buNone/>
              <a:defRPr/>
            </a:pPr>
            <a:r>
              <a:rPr lang="zh-CN" altLang="en-US" sz="2800" b="1" smtClean="0"/>
              <a:t>际上小区内特定时间段内拥有手机的用户</a:t>
            </a:r>
            <a:r>
              <a:rPr lang="zh-CN" altLang="en-US" sz="2800" b="1" smtClean="0">
                <a:latin typeface="Times New Roman" pitchFamily="18" charset="0"/>
              </a:rPr>
              <a:t>可能达到</a:t>
            </a:r>
            <a:endParaRPr lang="en-US" altLang="zh-CN" sz="2800" b="1" smtClean="0">
              <a:latin typeface="Times New Roman" pitchFamily="18" charset="0"/>
            </a:endParaRPr>
          </a:p>
          <a:p>
            <a:pPr eaLnBrk="1" hangingPunct="1">
              <a:lnSpc>
                <a:spcPct val="80000"/>
              </a:lnSpc>
              <a:buFont typeface="Wingdings" pitchFamily="2" charset="2"/>
              <a:buNone/>
              <a:defRPr/>
            </a:pPr>
            <a:r>
              <a:rPr lang="en-US" altLang="zh-CN" sz="2800" b="1" smtClean="0">
                <a:latin typeface="Times New Roman" pitchFamily="18" charset="0"/>
              </a:rPr>
              <a:t>50</a:t>
            </a:r>
            <a:r>
              <a:rPr lang="zh-CN" altLang="en-US" sz="2800" b="1" smtClean="0">
                <a:latin typeface="Times New Roman" pitchFamily="18" charset="0"/>
              </a:rPr>
              <a:t>个，甚至更多。用户对手机的使用显然具有随机</a:t>
            </a:r>
            <a:endParaRPr lang="en-US" altLang="zh-CN" sz="2800" b="1" smtClean="0">
              <a:latin typeface="Times New Roman" pitchFamily="18" charset="0"/>
            </a:endParaRPr>
          </a:p>
          <a:p>
            <a:pPr eaLnBrk="1" hangingPunct="1">
              <a:lnSpc>
                <a:spcPct val="80000"/>
              </a:lnSpc>
              <a:buFont typeface="Wingdings" pitchFamily="2" charset="2"/>
              <a:buNone/>
              <a:defRPr/>
            </a:pPr>
            <a:r>
              <a:rPr lang="zh-CN" altLang="en-US" sz="2800" b="1" smtClean="0">
                <a:latin typeface="Times New Roman" pitchFamily="18" charset="0"/>
              </a:rPr>
              <a:t>性，但同时又具有一定的统计规律。那么，</a:t>
            </a:r>
            <a:r>
              <a:rPr lang="zh-CN" altLang="en-US" sz="2800" b="1" smtClean="0">
                <a:solidFill>
                  <a:srgbClr val="FF0000"/>
                </a:solidFill>
                <a:effectLst>
                  <a:outerShdw blurRad="38100" dist="38100" dir="2700000" algn="tl">
                    <a:srgbClr val="C0C0C0"/>
                  </a:outerShdw>
                </a:effectLst>
                <a:latin typeface="Times New Roman" pitchFamily="18" charset="0"/>
              </a:rPr>
              <a:t>系统设</a:t>
            </a:r>
            <a:endParaRPr lang="en-US" altLang="zh-CN" sz="2800" b="1" smtClean="0">
              <a:solidFill>
                <a:srgbClr val="FF0000"/>
              </a:solidFill>
              <a:effectLst>
                <a:outerShdw blurRad="38100" dist="38100" dir="2700000" algn="tl">
                  <a:srgbClr val="C0C0C0"/>
                </a:outerShdw>
              </a:effectLst>
              <a:latin typeface="Times New Roman" pitchFamily="18" charset="0"/>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latin typeface="Times New Roman" pitchFamily="18" charset="0"/>
              </a:rPr>
              <a:t>计的一个问题就是，在满足一定服务质量要求的前</a:t>
            </a:r>
            <a:endParaRPr lang="en-US" altLang="zh-CN" sz="2800" b="1" smtClean="0">
              <a:solidFill>
                <a:srgbClr val="FF0000"/>
              </a:solidFill>
              <a:effectLst>
                <a:outerShdw blurRad="38100" dist="38100" dir="2700000" algn="tl">
                  <a:srgbClr val="C0C0C0"/>
                </a:outerShdw>
              </a:effectLst>
              <a:latin typeface="Times New Roman" pitchFamily="18" charset="0"/>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latin typeface="Times New Roman" pitchFamily="18" charset="0"/>
              </a:rPr>
              <a:t>提下，最大限度地使用这</a:t>
            </a:r>
            <a:r>
              <a:rPr lang="en-US" altLang="zh-CN" sz="2800" b="1" smtClean="0">
                <a:solidFill>
                  <a:srgbClr val="FF0000"/>
                </a:solidFill>
                <a:effectLst>
                  <a:outerShdw blurRad="38100" dist="38100" dir="2700000" algn="tl">
                    <a:srgbClr val="C0C0C0"/>
                  </a:outerShdw>
                </a:effectLst>
                <a:latin typeface="Times New Roman" pitchFamily="18" charset="0"/>
              </a:rPr>
              <a:t>10</a:t>
            </a:r>
            <a:r>
              <a:rPr lang="zh-CN" altLang="en-US" sz="2800" b="1" smtClean="0">
                <a:solidFill>
                  <a:srgbClr val="FF0000"/>
                </a:solidFill>
                <a:effectLst>
                  <a:outerShdw blurRad="38100" dist="38100" dir="2700000" algn="tl">
                    <a:srgbClr val="C0C0C0"/>
                  </a:outerShdw>
                </a:effectLst>
                <a:latin typeface="Times New Roman" pitchFamily="18" charset="0"/>
              </a:rPr>
              <a:t>个频道。</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sz="4000" b="1" dirty="0" smtClean="0"/>
              <a:t>什么是多址？</a:t>
            </a:r>
          </a:p>
        </p:txBody>
      </p:sp>
      <p:sp>
        <p:nvSpPr>
          <p:cNvPr id="179203" name="Rectangle 3"/>
          <p:cNvSpPr>
            <a:spLocks noGrp="1" noChangeArrowheads="1"/>
          </p:cNvSpPr>
          <p:nvPr>
            <p:ph type="body" idx="1"/>
          </p:nvPr>
        </p:nvSpPr>
        <p:spPr>
          <a:xfrm>
            <a:off x="685800" y="2133600"/>
            <a:ext cx="8001000" cy="4495800"/>
          </a:xfrm>
        </p:spPr>
        <p:txBody>
          <a:bodyPr/>
          <a:lstStyle/>
          <a:p>
            <a:pPr eaLnBrk="1" hangingPunct="1">
              <a:defRPr/>
            </a:pPr>
            <a:r>
              <a:rPr lang="zh-CN" altLang="en-US" b="1" dirty="0" smtClean="0"/>
              <a:t>在多用户通信系统中，整个通信资源（如频率）由系统掌控，按照用户需求提供给用户使用，</a:t>
            </a:r>
            <a:r>
              <a:rPr lang="zh-CN" altLang="en-US" b="1" dirty="0" smtClean="0">
                <a:solidFill>
                  <a:srgbClr val="FF0000"/>
                </a:solidFill>
                <a:effectLst>
                  <a:outerShdw blurRad="38100" dist="38100" dir="2700000" algn="tl">
                    <a:srgbClr val="C0C0C0"/>
                  </a:outerShdw>
                </a:effectLst>
              </a:rPr>
              <a:t>在</a:t>
            </a:r>
            <a:r>
              <a:rPr lang="zh-CN" altLang="en-US" b="1" dirty="0" smtClean="0">
                <a:solidFill>
                  <a:srgbClr val="C00000"/>
                </a:solidFill>
                <a:effectLst>
                  <a:outerShdw blurRad="38100" dist="38100" dir="2700000" algn="tl">
                    <a:srgbClr val="000000">
                      <a:alpha val="43137"/>
                    </a:srgbClr>
                  </a:outerShdw>
                </a:effectLst>
              </a:rPr>
              <a:t>不发生资源分配冲突</a:t>
            </a:r>
            <a:r>
              <a:rPr lang="zh-CN" altLang="en-US" b="1" dirty="0" smtClean="0">
                <a:solidFill>
                  <a:srgbClr val="FF0000"/>
                </a:solidFill>
                <a:effectLst>
                  <a:outerShdw blurRad="38100" dist="38100" dir="2700000" algn="tl">
                    <a:srgbClr val="C0C0C0"/>
                  </a:outerShdw>
                </a:effectLst>
              </a:rPr>
              <a:t>的前提下必须进行用户的区分</a:t>
            </a:r>
            <a:r>
              <a:rPr lang="zh-CN" altLang="en-US" b="1" dirty="0" smtClean="0"/>
              <a:t>，一般称这种</a:t>
            </a:r>
            <a:r>
              <a:rPr lang="zh-CN" altLang="en-US" b="1" dirty="0" smtClean="0">
                <a:solidFill>
                  <a:srgbClr val="FF0000"/>
                </a:solidFill>
                <a:effectLst>
                  <a:outerShdw blurRad="38100" dist="38100" dir="2700000" algn="tl">
                    <a:srgbClr val="C0C0C0"/>
                  </a:outerShdw>
                </a:effectLst>
              </a:rPr>
              <a:t>区分用户的技术为多址（</a:t>
            </a:r>
            <a:r>
              <a:rPr lang="en-US" altLang="zh-CN" b="1" dirty="0" smtClean="0">
                <a:solidFill>
                  <a:srgbClr val="FF0000"/>
                </a:solidFill>
                <a:effectLst>
                  <a:outerShdw blurRad="38100" dist="38100" dir="2700000" algn="tl">
                    <a:srgbClr val="C0C0C0"/>
                  </a:outerShdw>
                </a:effectLst>
                <a:latin typeface="Times New Roman" pitchFamily="18" charset="0"/>
              </a:rPr>
              <a:t>Multiple Access</a:t>
            </a:r>
            <a:r>
              <a:rPr lang="zh-CN" altLang="en-US" b="1" dirty="0" smtClean="0">
                <a:solidFill>
                  <a:srgbClr val="FF0000"/>
                </a:solidFill>
                <a:effectLst>
                  <a:outerShdw blurRad="38100" dist="38100" dir="2700000" algn="tl">
                    <a:srgbClr val="C0C0C0"/>
                  </a:outerShdw>
                </a:effectLst>
                <a:latin typeface="Times New Roman" pitchFamily="18" charset="0"/>
              </a:rPr>
              <a:t>，</a:t>
            </a:r>
            <a:r>
              <a:rPr lang="en-US" altLang="zh-CN" b="1" dirty="0" smtClean="0">
                <a:solidFill>
                  <a:srgbClr val="FF0000"/>
                </a:solidFill>
                <a:effectLst>
                  <a:outerShdw blurRad="38100" dist="38100" dir="2700000" algn="tl">
                    <a:srgbClr val="C0C0C0"/>
                  </a:outerShdw>
                </a:effectLst>
                <a:latin typeface="Times New Roman" pitchFamily="18" charset="0"/>
              </a:rPr>
              <a:t>MA</a:t>
            </a:r>
            <a:r>
              <a:rPr lang="zh-CN" altLang="en-US" b="1" dirty="0" smtClean="0">
                <a:solidFill>
                  <a:srgbClr val="FF0000"/>
                </a:solidFill>
                <a:effectLst>
                  <a:outerShdw blurRad="38100" dist="38100" dir="2700000" algn="tl">
                    <a:srgbClr val="C0C0C0"/>
                  </a:outerShdw>
                </a:effectLst>
              </a:rPr>
              <a:t>）</a:t>
            </a:r>
            <a:r>
              <a:rPr lang="zh-CN" altLang="en-US" b="1" dirty="0" smtClean="0">
                <a:solidFill>
                  <a:srgbClr val="FF0000"/>
                </a:solidFill>
              </a:rPr>
              <a:t>。</a:t>
            </a:r>
            <a:r>
              <a:rPr lang="zh-CN" altLang="en-US" b="1" dirty="0" smtClean="0">
                <a:solidFill>
                  <a:srgbClr val="FF0000"/>
                </a:solidFill>
                <a:effectLst>
                  <a:outerShdw blurRad="38100" dist="38100" dir="2700000" algn="tl">
                    <a:srgbClr val="000000">
                      <a:alpha val="43137"/>
                    </a:srgbClr>
                  </a:outerShdw>
                </a:effectLst>
              </a:rPr>
              <a:t>采用多址技术后，小区基站可以与小区内多个移动台同时通信。</a:t>
            </a:r>
          </a:p>
          <a:p>
            <a:pPr eaLnBrk="1" hangingPunct="1">
              <a:buFont typeface="Wingdings" pitchFamily="2" charset="2"/>
              <a:buNone/>
              <a:defRPr/>
            </a:pPr>
            <a:r>
              <a:rPr lang="zh-CN" altLang="en-US" b="1" dirty="0" smtClean="0"/>
              <a:t>   应当指出，</a:t>
            </a:r>
            <a:r>
              <a:rPr lang="zh-CN" altLang="en-US" b="1" dirty="0" smtClean="0">
                <a:solidFill>
                  <a:schemeClr val="tx2"/>
                </a:solidFill>
                <a:effectLst>
                  <a:outerShdw blurRad="38100" dist="38100" dir="2700000" algn="tl">
                    <a:srgbClr val="000000">
                      <a:alpha val="43137"/>
                    </a:srgbClr>
                  </a:outerShdw>
                </a:effectLst>
              </a:rPr>
              <a:t>也存在允许冲突的多址方式</a:t>
            </a:r>
            <a:r>
              <a:rPr lang="zh-CN" altLang="en-US" b="1" dirty="0" smtClean="0"/>
              <a:t>，这里暂不讨论</a:t>
            </a:r>
            <a:r>
              <a:rPr lang="zh-CN" altLang="en-US" dirty="0" smtClean="0"/>
              <a: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sz="4000" b="1" dirty="0" smtClean="0">
                <a:latin typeface="Times New Roman" pitchFamily="18" charset="0"/>
              </a:rPr>
              <a:t>最基本的多址方式</a:t>
            </a:r>
            <a:r>
              <a:rPr lang="en-US" altLang="zh-CN" sz="4000" b="1" dirty="0" smtClean="0">
                <a:latin typeface="Times New Roman" pitchFamily="18" charset="0"/>
              </a:rPr>
              <a:t>——FDMA</a:t>
            </a:r>
          </a:p>
        </p:txBody>
      </p:sp>
      <p:sp>
        <p:nvSpPr>
          <p:cNvPr id="181251" name="Rectangle 3"/>
          <p:cNvSpPr>
            <a:spLocks noGrp="1" noChangeArrowheads="1"/>
          </p:cNvSpPr>
          <p:nvPr>
            <p:ph type="body" idx="1"/>
          </p:nvPr>
        </p:nvSpPr>
        <p:spPr>
          <a:xfrm>
            <a:off x="838200" y="2133600"/>
            <a:ext cx="7772400" cy="4114800"/>
          </a:xfrm>
        </p:spPr>
        <p:txBody>
          <a:bodyPr/>
          <a:lstStyle/>
          <a:p>
            <a:pPr eaLnBrk="1" hangingPunct="1">
              <a:defRPr/>
            </a:pPr>
            <a:r>
              <a:rPr lang="en-US" altLang="zh-CN" b="1" dirty="0" smtClean="0">
                <a:effectLst>
                  <a:outerShdw blurRad="38100" dist="38100" dir="2700000" algn="tl">
                    <a:srgbClr val="C0C0C0"/>
                  </a:outerShdw>
                </a:effectLst>
                <a:latin typeface="Times New Roman" pitchFamily="18" charset="0"/>
              </a:rPr>
              <a:t>FDMA</a:t>
            </a:r>
            <a:r>
              <a:rPr lang="zh-CN" altLang="en-US" b="1" dirty="0" smtClean="0">
                <a:latin typeface="Times New Roman" pitchFamily="18" charset="0"/>
              </a:rPr>
              <a:t>，即</a:t>
            </a:r>
            <a:r>
              <a:rPr lang="en-US" altLang="zh-CN" b="1" dirty="0" smtClean="0">
                <a:latin typeface="Times New Roman" pitchFamily="18" charset="0"/>
              </a:rPr>
              <a:t>Frequency Division Multiple Access</a:t>
            </a:r>
            <a:r>
              <a:rPr lang="zh-CN" altLang="en-US" b="1" dirty="0" smtClean="0">
                <a:latin typeface="Times New Roman" pitchFamily="18" charset="0"/>
              </a:rPr>
              <a:t>，</a:t>
            </a:r>
            <a:r>
              <a:rPr lang="zh-CN" altLang="en-US" b="1" dirty="0" smtClean="0"/>
              <a:t>称作</a:t>
            </a:r>
            <a:r>
              <a:rPr lang="zh-CN" altLang="en-US" b="1" dirty="0" smtClean="0">
                <a:effectLst>
                  <a:outerShdw blurRad="38100" dist="38100" dir="2700000" algn="tl">
                    <a:srgbClr val="000000">
                      <a:alpha val="43137"/>
                    </a:srgbClr>
                  </a:outerShdw>
                </a:effectLst>
              </a:rPr>
              <a:t>频分多址</a:t>
            </a:r>
            <a:r>
              <a:rPr lang="zh-CN" altLang="en-US" b="1" dirty="0" smtClean="0"/>
              <a:t>。即采用频率来区分用户，系统向需要同时进行通信的不同用户分配不同的频道。</a:t>
            </a:r>
          </a:p>
          <a:p>
            <a:pPr eaLnBrk="1" hangingPunct="1">
              <a:defRPr/>
            </a:pPr>
            <a:r>
              <a:rPr lang="zh-CN" altLang="en-US" b="1" dirty="0" smtClean="0"/>
              <a:t>举例：</a:t>
            </a:r>
            <a:r>
              <a:rPr lang="en-US" altLang="zh-CN" b="1" dirty="0" smtClean="0">
                <a:effectLst>
                  <a:outerShdw blurRad="38100" dist="38100" dir="2700000" algn="tl">
                    <a:srgbClr val="000000">
                      <a:alpha val="43137"/>
                    </a:srgbClr>
                  </a:outerShdw>
                </a:effectLst>
                <a:latin typeface="Times New Roman" pitchFamily="18" charset="0"/>
              </a:rPr>
              <a:t>AMPS</a:t>
            </a:r>
            <a:r>
              <a:rPr lang="zh-CN" altLang="en-US" b="1" dirty="0" smtClean="0">
                <a:effectLst>
                  <a:outerShdw blurRad="38100" dist="38100" dir="2700000" algn="tl">
                    <a:srgbClr val="000000">
                      <a:alpha val="43137"/>
                    </a:srgbClr>
                  </a:outerShdw>
                </a:effectLst>
                <a:latin typeface="Times New Roman" pitchFamily="18" charset="0"/>
              </a:rPr>
              <a:t>系统</a:t>
            </a:r>
            <a:r>
              <a:rPr lang="zh-CN" altLang="en-US" b="1" dirty="0" smtClean="0"/>
              <a:t>。先来考虑蜂窝系统的</a:t>
            </a:r>
            <a:r>
              <a:rPr lang="zh-CN" altLang="en-US" b="1" dirty="0" smtClean="0">
                <a:solidFill>
                  <a:srgbClr val="FF0000"/>
                </a:solidFill>
                <a:effectLst>
                  <a:outerShdw blurRad="38100" dist="38100" dir="2700000" algn="tl">
                    <a:srgbClr val="000000">
                      <a:alpha val="43137"/>
                    </a:srgbClr>
                  </a:outerShdw>
                </a:effectLst>
              </a:rPr>
              <a:t>前向信道</a:t>
            </a:r>
            <a:r>
              <a:rPr lang="zh-CN" altLang="en-US" b="1" dirty="0" smtClean="0">
                <a:latin typeface="Times New Roman" pitchFamily="18" charset="0"/>
              </a:rPr>
              <a:t>（</a:t>
            </a:r>
            <a:r>
              <a:rPr lang="en-US" altLang="zh-CN" b="1" dirty="0" smtClean="0">
                <a:solidFill>
                  <a:srgbClr val="FF0000"/>
                </a:solidFill>
                <a:latin typeface="Times New Roman" pitchFamily="18" charset="0"/>
              </a:rPr>
              <a:t>Forward Channel</a:t>
            </a:r>
            <a:r>
              <a:rPr lang="zh-CN" altLang="en-US" b="1" dirty="0" smtClean="0">
                <a:latin typeface="Times New Roman" pitchFamily="18" charset="0"/>
              </a:rPr>
              <a:t>，也称作</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下行链路</a:t>
            </a:r>
            <a:r>
              <a:rPr lang="zh-CN" altLang="en-US" b="1" dirty="0" smtClean="0">
                <a:latin typeface="Times New Roman" pitchFamily="18" charset="0"/>
              </a:rPr>
              <a:t>，</a:t>
            </a:r>
            <a:r>
              <a:rPr lang="en-US" altLang="zh-CN" b="1" dirty="0" smtClean="0">
                <a:solidFill>
                  <a:srgbClr val="FF0000"/>
                </a:solidFill>
                <a:latin typeface="Times New Roman" pitchFamily="18" charset="0"/>
              </a:rPr>
              <a:t>Down Link</a:t>
            </a:r>
            <a:r>
              <a:rPr lang="zh-CN" altLang="en-US" b="1" dirty="0" smtClean="0">
                <a:latin typeface="Times New Roman" pitchFamily="18" charset="0"/>
              </a:rPr>
              <a:t>），</a:t>
            </a:r>
            <a:r>
              <a:rPr lang="zh-CN" altLang="en-US" b="1" dirty="0" smtClean="0">
                <a:effectLst>
                  <a:outerShdw blurRad="38100" dist="38100" dir="2700000" algn="tl">
                    <a:srgbClr val="C0C0C0"/>
                  </a:outerShdw>
                </a:effectLst>
                <a:latin typeface="Times New Roman" pitchFamily="18" charset="0"/>
              </a:rPr>
              <a:t>即</a:t>
            </a:r>
            <a:r>
              <a:rPr lang="zh-CN" altLang="en-US" b="1" dirty="0" smtClean="0">
                <a:solidFill>
                  <a:srgbClr val="FF0000"/>
                </a:solidFill>
                <a:effectLst>
                  <a:outerShdw blurRad="38100" dist="38100" dir="2700000" algn="tl">
                    <a:srgbClr val="C0C0C0"/>
                  </a:outerShdw>
                </a:effectLst>
                <a:latin typeface="Times New Roman" pitchFamily="18" charset="0"/>
              </a:rPr>
              <a:t>由基站</a:t>
            </a:r>
            <a:r>
              <a:rPr lang="en-US" altLang="zh-CN" b="1" dirty="0" smtClean="0">
                <a:solidFill>
                  <a:srgbClr val="FF0000"/>
                </a:solidFill>
                <a:effectLst>
                  <a:outerShdw blurRad="38100" dist="38100" dir="2700000" algn="tl">
                    <a:srgbClr val="C0C0C0"/>
                  </a:outerShdw>
                </a:effectLst>
                <a:latin typeface="Times New Roman" pitchFamily="18" charset="0"/>
              </a:rPr>
              <a:t>(BS)</a:t>
            </a:r>
            <a:r>
              <a:rPr lang="zh-CN" altLang="en-US" b="1" dirty="0" smtClean="0">
                <a:solidFill>
                  <a:srgbClr val="FF0000"/>
                </a:solidFill>
                <a:effectLst>
                  <a:outerShdw blurRad="38100" dist="38100" dir="2700000" algn="tl">
                    <a:srgbClr val="C0C0C0"/>
                  </a:outerShdw>
                </a:effectLst>
                <a:latin typeface="Times New Roman" pitchFamily="18" charset="0"/>
              </a:rPr>
              <a:t>到移动台</a:t>
            </a:r>
            <a:r>
              <a:rPr lang="en-US" altLang="zh-CN" b="1" dirty="0" smtClean="0">
                <a:solidFill>
                  <a:srgbClr val="FF0000"/>
                </a:solidFill>
                <a:effectLst>
                  <a:outerShdw blurRad="38100" dist="38100" dir="2700000" algn="tl">
                    <a:srgbClr val="C0C0C0"/>
                  </a:outerShdw>
                </a:effectLst>
                <a:latin typeface="Times New Roman" pitchFamily="18" charset="0"/>
              </a:rPr>
              <a:t>(MS)</a:t>
            </a:r>
            <a:r>
              <a:rPr lang="zh-CN" altLang="en-US" b="1" dirty="0" smtClean="0">
                <a:solidFill>
                  <a:srgbClr val="FF0000"/>
                </a:solidFill>
                <a:effectLst>
                  <a:outerShdw blurRad="38100" dist="38100" dir="2700000" algn="tl">
                    <a:srgbClr val="C0C0C0"/>
                  </a:outerShdw>
                </a:effectLst>
                <a:latin typeface="Times New Roman" pitchFamily="18" charset="0"/>
              </a:rPr>
              <a:t>的无线通信链路</a:t>
            </a:r>
            <a:r>
              <a:rPr lang="zh-CN" altLang="en-US" b="1" dirty="0" smtClean="0"/>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C:\Users\tieyi\Desktop\新建位图图像.jpg"/>
          <p:cNvPicPr>
            <a:picLocks noChangeAspect="1" noChangeArrowheads="1"/>
          </p:cNvPicPr>
          <p:nvPr/>
        </p:nvPicPr>
        <p:blipFill>
          <a:blip r:embed="rId3" cstate="print"/>
          <a:srcRect/>
          <a:stretch>
            <a:fillRect/>
          </a:stretch>
        </p:blipFill>
        <p:spPr bwMode="auto">
          <a:xfrm>
            <a:off x="609600" y="2667000"/>
            <a:ext cx="7715250" cy="3876675"/>
          </a:xfrm>
          <a:prstGeom prst="rect">
            <a:avLst/>
          </a:prstGeom>
          <a:noFill/>
        </p:spPr>
      </p:pic>
      <p:sp>
        <p:nvSpPr>
          <p:cNvPr id="116738" name="Rectangle 2"/>
          <p:cNvSpPr>
            <a:spLocks noGrp="1" noChangeArrowheads="1"/>
          </p:cNvSpPr>
          <p:nvPr>
            <p:ph type="title"/>
          </p:nvPr>
        </p:nvSpPr>
        <p:spPr/>
        <p:txBody>
          <a:bodyPr/>
          <a:lstStyle/>
          <a:p>
            <a:pPr eaLnBrk="1" hangingPunct="1"/>
            <a:endParaRPr lang="zh-CN" altLang="zh-CN" smtClean="0"/>
          </a:p>
        </p:txBody>
      </p:sp>
      <p:sp>
        <p:nvSpPr>
          <p:cNvPr id="116739" name="Rectangle 3"/>
          <p:cNvSpPr>
            <a:spLocks noGrp="1" noChangeArrowheads="1"/>
          </p:cNvSpPr>
          <p:nvPr>
            <p:ph type="body" idx="1"/>
          </p:nvPr>
        </p:nvSpPr>
        <p:spPr>
          <a:xfrm>
            <a:off x="685800" y="2133600"/>
            <a:ext cx="7772400" cy="4114800"/>
          </a:xfrm>
        </p:spPr>
        <p:txBody>
          <a:bodyPr/>
          <a:lstStyle/>
          <a:p>
            <a:pPr eaLnBrk="1" hangingPunct="1"/>
            <a:r>
              <a:rPr lang="en-US" altLang="zh-CN" b="1" smtClean="0">
                <a:latin typeface="Times New Roman" pitchFamily="18" charset="0"/>
              </a:rPr>
              <a:t>AMPS</a:t>
            </a:r>
            <a:r>
              <a:rPr lang="zh-CN" altLang="en-US" b="1" smtClean="0">
                <a:latin typeface="Times New Roman" pitchFamily="18" charset="0"/>
              </a:rPr>
              <a:t>系统的前向信道</a:t>
            </a:r>
            <a:r>
              <a:rPr lang="zh-CN" altLang="en-US" b="1" smtClean="0"/>
              <a:t>划分：</a:t>
            </a:r>
          </a:p>
        </p:txBody>
      </p:sp>
      <p:sp>
        <p:nvSpPr>
          <p:cNvPr id="116741" name="TextBox 4"/>
          <p:cNvSpPr txBox="1">
            <a:spLocks noChangeArrowheads="1"/>
          </p:cNvSpPr>
          <p:nvPr/>
        </p:nvSpPr>
        <p:spPr bwMode="auto">
          <a:xfrm>
            <a:off x="1828800" y="5334000"/>
            <a:ext cx="914400" cy="381000"/>
          </a:xfrm>
          <a:prstGeom prst="rect">
            <a:avLst/>
          </a:prstGeom>
          <a:noFill/>
          <a:ln w="9525">
            <a:noFill/>
            <a:miter lim="800000"/>
            <a:headEnd/>
            <a:tailEnd/>
          </a:ln>
        </p:spPr>
        <p:txBody>
          <a:bodyPr>
            <a:spAutoFit/>
          </a:bodyPr>
          <a:lstStyle/>
          <a:p>
            <a:r>
              <a:rPr lang="en-US" altLang="zh-CN" dirty="0">
                <a:latin typeface="Times New Roman" pitchFamily="18" charset="0"/>
                <a:cs typeface="Times New Roman" pitchFamily="18" charset="0"/>
              </a:rPr>
              <a:t>799</a:t>
            </a:r>
            <a:r>
              <a:rPr lang="zh-CN" altLang="en-US" dirty="0">
                <a:latin typeface="Times New Roman" pitchFamily="18" charset="0"/>
                <a:cs typeface="Times New Roman" pitchFamily="18" charset="0"/>
              </a:rPr>
              <a:t>个</a:t>
            </a:r>
          </a:p>
        </p:txBody>
      </p:sp>
      <p:sp>
        <p:nvSpPr>
          <p:cNvPr id="116742" name="TextBox 5"/>
          <p:cNvSpPr txBox="1">
            <a:spLocks noChangeArrowheads="1"/>
          </p:cNvSpPr>
          <p:nvPr/>
        </p:nvSpPr>
        <p:spPr bwMode="auto">
          <a:xfrm>
            <a:off x="1828800" y="5715000"/>
            <a:ext cx="838200" cy="381000"/>
          </a:xfrm>
          <a:prstGeom prst="rect">
            <a:avLst/>
          </a:prstGeom>
          <a:noFill/>
          <a:ln w="9525">
            <a:noFill/>
            <a:miter lim="800000"/>
            <a:headEnd/>
            <a:tailEnd/>
          </a:ln>
        </p:spPr>
        <p:txBody>
          <a:bodyPr>
            <a:spAutoFit/>
          </a:bodyPr>
          <a:lstStyle/>
          <a:p>
            <a:r>
              <a:rPr lang="en-US" altLang="zh-CN" dirty="0">
                <a:latin typeface="Times New Roman" pitchFamily="18" charset="0"/>
                <a:cs typeface="Times New Roman" pitchFamily="18" charset="0"/>
              </a:rPr>
              <a:t>33</a:t>
            </a:r>
            <a:r>
              <a:rPr lang="zh-CN" altLang="en-US" dirty="0">
                <a:latin typeface="Times New Roman" pitchFamily="18" charset="0"/>
                <a:cs typeface="Times New Roman" pitchFamily="18" charset="0"/>
              </a:rPr>
              <a:t>个</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title"/>
          </p:nvPr>
        </p:nvSpPr>
        <p:spPr/>
        <p:txBody>
          <a:bodyPr/>
          <a:lstStyle/>
          <a:p>
            <a:pPr eaLnBrk="1" hangingPunct="1"/>
            <a:endParaRPr lang="zh-CN" altLang="zh-CN" smtClean="0"/>
          </a:p>
        </p:txBody>
      </p:sp>
      <p:sp>
        <p:nvSpPr>
          <p:cNvPr id="29702" name="Rectangle 6"/>
          <p:cNvSpPr>
            <a:spLocks noGrp="1" noChangeArrowheads="1"/>
          </p:cNvSpPr>
          <p:nvPr>
            <p:ph type="body" idx="1"/>
          </p:nvPr>
        </p:nvSpPr>
        <p:spPr>
          <a:xfrm>
            <a:off x="685800" y="2057400"/>
            <a:ext cx="8077200" cy="4572000"/>
          </a:xfrm>
        </p:spPr>
        <p:txBody>
          <a:bodyPr/>
          <a:lstStyle/>
          <a:p>
            <a:pPr eaLnBrk="1" hangingPunct="1">
              <a:lnSpc>
                <a:spcPct val="90000"/>
              </a:lnSpc>
              <a:buFont typeface="Wingdings" pitchFamily="2" charset="2"/>
              <a:buNone/>
              <a:defRPr/>
            </a:pPr>
            <a:r>
              <a:rPr lang="en-US" altLang="zh-CN" sz="2800" b="1" dirty="0" smtClean="0">
                <a:latin typeface="Times New Roman" pitchFamily="18" charset="0"/>
              </a:rPr>
              <a:t>2. </a:t>
            </a:r>
            <a:r>
              <a:rPr lang="zh-CN" altLang="en-US" sz="2800" b="1" dirty="0" smtClean="0">
                <a:latin typeface="Times New Roman" pitchFamily="18" charset="0"/>
              </a:rPr>
              <a:t>绝大多数无线通信系统工作在</a:t>
            </a:r>
            <a:r>
              <a:rPr lang="en-US" altLang="zh-CN" sz="2800" b="1" dirty="0" smtClean="0">
                <a:solidFill>
                  <a:srgbClr val="FF0000"/>
                </a:solidFill>
                <a:effectLst>
                  <a:outerShdw blurRad="38100" dist="38100" dir="2700000" algn="tl">
                    <a:srgbClr val="FFFFFF"/>
                  </a:outerShdw>
                </a:effectLst>
                <a:latin typeface="Times New Roman" pitchFamily="18" charset="0"/>
              </a:rPr>
              <a:t>30MHz</a:t>
            </a:r>
            <a:r>
              <a:rPr lang="zh-CN" altLang="en-US" sz="2800" b="1" dirty="0" smtClean="0">
                <a:solidFill>
                  <a:srgbClr val="FF0000"/>
                </a:solidFill>
                <a:effectLst>
                  <a:outerShdw blurRad="38100" dist="38100" dir="2700000" algn="tl">
                    <a:srgbClr val="FFFFFF"/>
                  </a:outerShdw>
                </a:effectLst>
                <a:latin typeface="Times New Roman" pitchFamily="18" charset="0"/>
              </a:rPr>
              <a:t>～</a:t>
            </a:r>
            <a:r>
              <a:rPr lang="en-US" altLang="zh-CN" sz="2800" b="1" dirty="0" smtClean="0">
                <a:solidFill>
                  <a:srgbClr val="FF0000"/>
                </a:solidFill>
                <a:effectLst>
                  <a:outerShdw blurRad="38100" dist="38100" dir="2700000" algn="tl">
                    <a:srgbClr val="FFFFFF"/>
                  </a:outerShdw>
                </a:effectLst>
                <a:latin typeface="Times New Roman" pitchFamily="18" charset="0"/>
              </a:rPr>
              <a:t>40GHz</a:t>
            </a:r>
          </a:p>
          <a:p>
            <a:pPr eaLnBrk="1" hangingPunct="1">
              <a:lnSpc>
                <a:spcPct val="90000"/>
              </a:lnSpc>
              <a:buFont typeface="Wingdings" pitchFamily="2" charset="2"/>
              <a:buNone/>
              <a:defRPr/>
            </a:pPr>
            <a:r>
              <a:rPr lang="zh-CN" altLang="en-US" sz="2800" b="1" dirty="0" smtClean="0">
                <a:latin typeface="Times New Roman" pitchFamily="18" charset="0"/>
              </a:rPr>
              <a:t>的频率范围内。这是无线通信较为理想的频段：由</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于该频段信号空间传播特性以视距传播为主，其传</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播距离一般较短而不至于受到地球表面曲率影响，</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天线尺寸适度，还可以穿透电离层。</a:t>
            </a:r>
            <a:r>
              <a:rPr lang="zh-CN" altLang="en-US" sz="2400" b="1" dirty="0" smtClean="0">
                <a:latin typeface="Times New Roman" pitchFamily="18" charset="0"/>
              </a:rPr>
              <a:t>   </a:t>
            </a:r>
          </a:p>
          <a:p>
            <a:pPr eaLnBrk="1" hangingPunct="1">
              <a:lnSpc>
                <a:spcPct val="90000"/>
              </a:lnSpc>
              <a:buFont typeface="Wingdings" pitchFamily="2" charset="2"/>
              <a:buNone/>
              <a:defRPr/>
            </a:pPr>
            <a:r>
              <a:rPr lang="zh-CN" altLang="en-US" sz="2400" b="1" dirty="0" smtClean="0">
                <a:latin typeface="Times New Roman" pitchFamily="18" charset="0"/>
              </a:rPr>
              <a:t>［天线尺寸与射频频率的关系］</a:t>
            </a:r>
            <a:r>
              <a:rPr lang="zh-CN" altLang="en-US" sz="2400" b="1" dirty="0" smtClean="0">
                <a:solidFill>
                  <a:schemeClr val="tx2"/>
                </a:solidFill>
                <a:effectLst>
                  <a:outerShdw blurRad="38100" dist="38100" dir="2700000" algn="tl">
                    <a:srgbClr val="000000"/>
                  </a:outerShdw>
                </a:effectLst>
                <a:latin typeface="Times New Roman" pitchFamily="18" charset="0"/>
              </a:rPr>
              <a:t>良好接收所需的天线尺寸</a:t>
            </a:r>
            <a:endParaRPr lang="en-US" altLang="zh-CN" sz="2400" b="1" dirty="0" smtClean="0">
              <a:solidFill>
                <a:schemeClr val="tx2"/>
              </a:solidFill>
              <a:effectLst>
                <a:outerShdw blurRad="38100" dist="38100" dir="2700000" algn="tl">
                  <a:srgbClr val="000000"/>
                </a:outerShdw>
              </a:effectLst>
              <a:latin typeface="Times New Roman" pitchFamily="18" charset="0"/>
            </a:endParaRPr>
          </a:p>
          <a:p>
            <a:pPr eaLnBrk="1" hangingPunct="1">
              <a:lnSpc>
                <a:spcPct val="90000"/>
              </a:lnSpc>
              <a:buFont typeface="Wingdings" pitchFamily="2" charset="2"/>
              <a:buNone/>
              <a:defRPr/>
            </a:pPr>
            <a:r>
              <a:rPr lang="zh-CN" altLang="en-US" sz="2400" b="1" dirty="0" smtClean="0">
                <a:solidFill>
                  <a:schemeClr val="tx2"/>
                </a:solidFill>
                <a:effectLst>
                  <a:outerShdw blurRad="38100" dist="38100" dir="2700000" algn="tl">
                    <a:srgbClr val="000000"/>
                  </a:outerShdw>
                </a:effectLst>
                <a:latin typeface="Times New Roman" pitchFamily="18" charset="0"/>
              </a:rPr>
              <a:t>与发射频率成反比。因此提高频率就可以使天线更小。</a:t>
            </a:r>
          </a:p>
          <a:p>
            <a:pPr eaLnBrk="1" hangingPunct="1">
              <a:lnSpc>
                <a:spcPct val="90000"/>
              </a:lnSpc>
              <a:buFont typeface="Wingdings" pitchFamily="2" charset="2"/>
              <a:buNone/>
              <a:defRPr/>
            </a:pPr>
            <a:r>
              <a:rPr lang="zh-CN" altLang="en-US" sz="2400" b="1" dirty="0" smtClean="0">
                <a:latin typeface="Times New Roman" pitchFamily="18" charset="0"/>
              </a:rPr>
              <a:t>［覆盖范围与射频频率的关系］</a:t>
            </a:r>
            <a:r>
              <a:rPr lang="zh-CN" altLang="en-US" sz="2400" b="1" dirty="0" smtClean="0">
                <a:solidFill>
                  <a:schemeClr val="tx2"/>
                </a:solidFill>
                <a:effectLst>
                  <a:outerShdw blurRad="38100" dist="38100" dir="2700000" algn="tl">
                    <a:srgbClr val="000000"/>
                  </a:outerShdw>
                </a:effectLst>
                <a:latin typeface="Times New Roman" pitchFamily="18" charset="0"/>
              </a:rPr>
              <a:t> 各向同性天线的接收信号</a:t>
            </a:r>
            <a:endParaRPr lang="en-US" altLang="zh-CN" sz="2400" b="1" dirty="0" smtClean="0">
              <a:solidFill>
                <a:schemeClr val="tx2"/>
              </a:solidFill>
              <a:effectLst>
                <a:outerShdw blurRad="38100" dist="38100" dir="2700000" algn="tl">
                  <a:srgbClr val="000000"/>
                </a:outerShdw>
              </a:effectLst>
              <a:latin typeface="Times New Roman" pitchFamily="18" charset="0"/>
            </a:endParaRPr>
          </a:p>
          <a:p>
            <a:pPr eaLnBrk="1" hangingPunct="1">
              <a:lnSpc>
                <a:spcPct val="90000"/>
              </a:lnSpc>
              <a:buFont typeface="Wingdings" pitchFamily="2" charset="2"/>
              <a:buNone/>
              <a:defRPr/>
            </a:pPr>
            <a:r>
              <a:rPr lang="zh-CN" altLang="en-US" sz="2400" b="1" dirty="0" smtClean="0">
                <a:solidFill>
                  <a:schemeClr val="tx2"/>
                </a:solidFill>
                <a:effectLst>
                  <a:outerShdw blurRad="38100" dist="38100" dir="2700000" algn="tl">
                    <a:srgbClr val="000000"/>
                  </a:outerShdw>
                </a:effectLst>
                <a:latin typeface="Times New Roman" pitchFamily="18" charset="0"/>
              </a:rPr>
              <a:t>功率与频率的平方成反比。所以频率越高，实现大范围覆</a:t>
            </a:r>
            <a:endParaRPr lang="en-US" altLang="zh-CN" sz="2400" b="1" dirty="0" smtClean="0">
              <a:solidFill>
                <a:schemeClr val="tx2"/>
              </a:solidFill>
              <a:effectLst>
                <a:outerShdw blurRad="38100" dist="38100" dir="2700000" algn="tl">
                  <a:srgbClr val="000000"/>
                </a:outerShdw>
              </a:effectLst>
              <a:latin typeface="Times New Roman" pitchFamily="18" charset="0"/>
            </a:endParaRPr>
          </a:p>
          <a:p>
            <a:pPr eaLnBrk="1" hangingPunct="1">
              <a:lnSpc>
                <a:spcPct val="90000"/>
              </a:lnSpc>
              <a:buFont typeface="Wingdings" pitchFamily="2" charset="2"/>
              <a:buNone/>
              <a:defRPr/>
            </a:pPr>
            <a:r>
              <a:rPr lang="zh-CN" altLang="en-US" sz="2400" b="1" dirty="0" smtClean="0">
                <a:solidFill>
                  <a:schemeClr val="tx2"/>
                </a:solidFill>
                <a:effectLst>
                  <a:outerShdw blurRad="38100" dist="38100" dir="2700000" algn="tl">
                    <a:srgbClr val="000000"/>
                  </a:outerShdw>
                </a:effectLst>
                <a:latin typeface="Times New Roman" pitchFamily="18" charset="0"/>
              </a:rPr>
              <a:t>盖的难度就越大。</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endParaRPr lang="zh-CN" altLang="zh-CN" smtClean="0"/>
          </a:p>
        </p:txBody>
      </p:sp>
      <p:sp>
        <p:nvSpPr>
          <p:cNvPr id="100355" name="Rectangle 3"/>
          <p:cNvSpPr>
            <a:spLocks noGrp="1" noChangeArrowheads="1"/>
          </p:cNvSpPr>
          <p:nvPr>
            <p:ph type="body" idx="1"/>
          </p:nvPr>
        </p:nvSpPr>
        <p:spPr>
          <a:xfrm>
            <a:off x="533400" y="2209800"/>
            <a:ext cx="8229600" cy="4114800"/>
          </a:xfrm>
        </p:spPr>
        <p:txBody>
          <a:bodyPr/>
          <a:lstStyle/>
          <a:p>
            <a:pPr eaLnBrk="1" hangingPunct="1">
              <a:lnSpc>
                <a:spcPct val="90000"/>
              </a:lnSpc>
              <a:defRPr/>
            </a:pPr>
            <a:r>
              <a:rPr lang="en-US" altLang="zh-CN" sz="2800" b="1" dirty="0" smtClean="0">
                <a:latin typeface="Times New Roman" pitchFamily="18" charset="0"/>
              </a:rPr>
              <a:t>AMPS</a:t>
            </a:r>
            <a:r>
              <a:rPr lang="zh-CN" altLang="en-US" sz="2800" b="1" dirty="0" smtClean="0">
                <a:latin typeface="Times New Roman" pitchFamily="18" charset="0"/>
              </a:rPr>
              <a:t>系统用于</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前向</a:t>
            </a:r>
            <a:r>
              <a:rPr lang="zh-CN" altLang="en-US" sz="2800" b="1" dirty="0" smtClean="0">
                <a:latin typeface="Times New Roman" pitchFamily="18" charset="0"/>
              </a:rPr>
              <a:t>工作的频率资源特点：</a:t>
            </a:r>
          </a:p>
          <a:p>
            <a:pPr eaLnBrk="1" hangingPunct="1">
              <a:lnSpc>
                <a:spcPct val="90000"/>
              </a:lnSpc>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a:t>
            </a:r>
            <a:r>
              <a:rPr lang="en-US" altLang="zh-CN" sz="2800" b="1" dirty="0" smtClean="0">
                <a:latin typeface="Times New Roman" pitchFamily="18" charset="0"/>
              </a:rPr>
              <a:t>AMPS</a:t>
            </a:r>
            <a:r>
              <a:rPr lang="zh-CN" altLang="en-US" sz="2800" b="1" dirty="0" smtClean="0">
                <a:latin typeface="Times New Roman" pitchFamily="18" charset="0"/>
              </a:rPr>
              <a:t>工作于</a:t>
            </a:r>
            <a:r>
              <a:rPr lang="en-US" altLang="zh-CN" sz="2800" b="1" dirty="0" smtClean="0">
                <a:latin typeface="Times New Roman" pitchFamily="18" charset="0"/>
              </a:rPr>
              <a:t>UHF</a:t>
            </a:r>
            <a:r>
              <a:rPr lang="zh-CN" altLang="en-US" sz="2800" b="1" dirty="0" smtClean="0">
                <a:latin typeface="Times New Roman" pitchFamily="18" charset="0"/>
              </a:rPr>
              <a:t>（</a:t>
            </a:r>
            <a:r>
              <a:rPr lang="en-US" altLang="zh-CN" sz="2800" b="1" dirty="0" smtClean="0">
                <a:latin typeface="Times New Roman" pitchFamily="18" charset="0"/>
              </a:rPr>
              <a:t>300M</a:t>
            </a:r>
            <a:r>
              <a:rPr lang="zh-CN" altLang="en-US" sz="2800" b="1" dirty="0" smtClean="0">
                <a:latin typeface="Times New Roman" pitchFamily="18" charset="0"/>
              </a:rPr>
              <a:t>～</a:t>
            </a:r>
            <a:r>
              <a:rPr lang="en-US" altLang="zh-CN" sz="2800" b="1" dirty="0" smtClean="0">
                <a:latin typeface="Times New Roman" pitchFamily="18" charset="0"/>
              </a:rPr>
              <a:t>3000MHz</a:t>
            </a:r>
            <a:r>
              <a:rPr lang="zh-CN" altLang="en-US" sz="2800" b="1" dirty="0" smtClean="0">
                <a:latin typeface="Times New Roman" pitchFamily="18" charset="0"/>
              </a:rPr>
              <a:t>）频段，</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确切些是</a:t>
            </a:r>
            <a:r>
              <a:rPr lang="en-US" altLang="zh-CN" sz="2800" b="1" dirty="0" smtClean="0">
                <a:latin typeface="Times New Roman" pitchFamily="18" charset="0"/>
              </a:rPr>
              <a:t>800MHz</a:t>
            </a:r>
            <a:r>
              <a:rPr lang="zh-CN" altLang="en-US" sz="2800" b="1" dirty="0" smtClean="0">
                <a:latin typeface="Times New Roman" pitchFamily="18" charset="0"/>
              </a:rPr>
              <a:t>频段。</a:t>
            </a:r>
          </a:p>
          <a:p>
            <a:pPr eaLnBrk="1" hangingPunct="1">
              <a:lnSpc>
                <a:spcPct val="90000"/>
              </a:lnSpc>
              <a:buFont typeface="Wingdings" pitchFamily="2" charset="2"/>
              <a:buNone/>
              <a:defRPr/>
            </a:pPr>
            <a:r>
              <a:rPr lang="en-US" altLang="zh-CN" sz="2800" b="1" dirty="0" smtClean="0">
                <a:latin typeface="Times New Roman" pitchFamily="18" charset="0"/>
              </a:rPr>
              <a:t>2</a:t>
            </a:r>
            <a:r>
              <a:rPr lang="zh-CN" altLang="en-US" sz="2800" b="1" dirty="0" smtClean="0">
                <a:latin typeface="Times New Roman" pitchFamily="18" charset="0"/>
              </a:rPr>
              <a:t>）前向工作频段总带宽为</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25MHz</a:t>
            </a:r>
            <a:r>
              <a:rPr lang="zh-CN" altLang="en-US" sz="2800" b="1" dirty="0" smtClean="0">
                <a:latin typeface="Times New Roman" pitchFamily="18" charset="0"/>
              </a:rPr>
              <a:t>；</a:t>
            </a:r>
          </a:p>
          <a:p>
            <a:pPr eaLnBrk="1" hangingPunct="1">
              <a:lnSpc>
                <a:spcPct val="90000"/>
              </a:lnSpc>
              <a:buFont typeface="Wingdings" pitchFamily="2" charset="2"/>
              <a:buNone/>
              <a:defRPr/>
            </a:pPr>
            <a:r>
              <a:rPr lang="en-US" altLang="zh-CN" sz="2800" b="1" dirty="0" smtClean="0">
                <a:latin typeface="Times New Roman" pitchFamily="18" charset="0"/>
              </a:rPr>
              <a:t>3</a:t>
            </a:r>
            <a:r>
              <a:rPr lang="zh-CN" altLang="en-US" sz="2800" b="1" dirty="0" smtClean="0">
                <a:latin typeface="Times New Roman" pitchFamily="18" charset="0"/>
              </a:rPr>
              <a:t>）针对每个用户的工作带宽都是</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30kHz</a:t>
            </a:r>
            <a:r>
              <a:rPr lang="zh-CN" altLang="en-US" sz="2800" b="1" dirty="0" smtClean="0">
                <a:latin typeface="Times New Roman" pitchFamily="18" charset="0"/>
              </a:rPr>
              <a:t>，称之为一</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个（前向）用户频道。</a:t>
            </a:r>
          </a:p>
          <a:p>
            <a:pPr eaLnBrk="1" hangingPunct="1">
              <a:lnSpc>
                <a:spcPct val="90000"/>
              </a:lnSpc>
              <a:buFont typeface="Wingdings" pitchFamily="2" charset="2"/>
              <a:buNone/>
              <a:defRPr/>
            </a:pPr>
            <a:r>
              <a:rPr lang="en-US" altLang="zh-CN" sz="2800" b="1" dirty="0" smtClean="0">
                <a:latin typeface="Times New Roman" pitchFamily="18" charset="0"/>
              </a:rPr>
              <a:t>4</a:t>
            </a:r>
            <a:r>
              <a:rPr lang="zh-CN" altLang="en-US" sz="2800" b="1" dirty="0" smtClean="0">
                <a:latin typeface="Times New Roman" pitchFamily="18" charset="0"/>
              </a:rPr>
              <a:t>）系统总共可以向用户提供</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rPr>
              <a:t>832</a:t>
            </a:r>
            <a:r>
              <a:rPr lang="zh-CN" altLang="en-US" sz="2800" b="1" dirty="0" smtClean="0">
                <a:latin typeface="Times New Roman" pitchFamily="18" charset="0"/>
              </a:rPr>
              <a:t>个前向频道。</a:t>
            </a:r>
          </a:p>
          <a:p>
            <a:pPr eaLnBrk="1" hangingPunct="1">
              <a:lnSpc>
                <a:spcPct val="90000"/>
              </a:lnSpc>
              <a:buFont typeface="Wingdings" pitchFamily="2" charset="2"/>
              <a:buNone/>
              <a:defRPr/>
            </a:pPr>
            <a:r>
              <a:rPr lang="en-US" altLang="zh-CN" sz="2800" b="1" dirty="0" smtClean="0">
                <a:latin typeface="Times New Roman" pitchFamily="18" charset="0"/>
              </a:rPr>
              <a:t>5</a:t>
            </a:r>
            <a:r>
              <a:rPr lang="zh-CN" altLang="en-US" sz="2800" b="1" dirty="0" smtClean="0">
                <a:latin typeface="Times New Roman" pitchFamily="18" charset="0"/>
              </a:rPr>
              <a:t>）基站向每个用户发送的信号都占用以载频为中心</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的</a:t>
            </a:r>
            <a:r>
              <a:rPr lang="en-US" altLang="zh-CN" sz="2800" b="1" dirty="0" smtClean="0">
                <a:latin typeface="Times New Roman" pitchFamily="18" charset="0"/>
              </a:rPr>
              <a:t>30kHz</a:t>
            </a:r>
            <a:r>
              <a:rPr lang="zh-CN" altLang="en-US" sz="2800" b="1" dirty="0" smtClean="0">
                <a:latin typeface="Times New Roman" pitchFamily="18" charset="0"/>
              </a:rPr>
              <a:t>带宽。</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zh-CN" altLang="en-US" sz="4000" b="1" dirty="0" smtClean="0"/>
              <a:t>多址方式与双工方式的概念区分</a:t>
            </a:r>
          </a:p>
        </p:txBody>
      </p:sp>
      <p:sp>
        <p:nvSpPr>
          <p:cNvPr id="187395" name="Rectangle 3"/>
          <p:cNvSpPr>
            <a:spLocks noGrp="1" noChangeArrowheads="1"/>
          </p:cNvSpPr>
          <p:nvPr>
            <p:ph type="body" idx="1"/>
          </p:nvPr>
        </p:nvSpPr>
        <p:spPr>
          <a:xfrm>
            <a:off x="762000" y="2133600"/>
            <a:ext cx="7772400" cy="4114800"/>
          </a:xfrm>
        </p:spPr>
        <p:txBody>
          <a:bodyPr/>
          <a:lstStyle/>
          <a:p>
            <a:pPr eaLnBrk="1" hangingPunct="1">
              <a:defRPr/>
            </a:pPr>
            <a:r>
              <a:rPr lang="zh-CN" altLang="en-US" b="1" dirty="0" smtClean="0">
                <a:solidFill>
                  <a:srgbClr val="FF0000"/>
                </a:solidFill>
                <a:effectLst>
                  <a:outerShdw blurRad="38100" dist="38100" dir="2700000" algn="tl">
                    <a:srgbClr val="C0C0C0"/>
                  </a:outerShdw>
                </a:effectLst>
              </a:rPr>
              <a:t>多址</a:t>
            </a:r>
            <a:r>
              <a:rPr lang="zh-CN" altLang="en-US" b="1" dirty="0" smtClean="0">
                <a:effectLst>
                  <a:outerShdw blurRad="38100" dist="38100" dir="2700000" algn="tl">
                    <a:srgbClr val="C0C0C0"/>
                  </a:outerShdw>
                </a:effectLst>
              </a:rPr>
              <a:t>用于</a:t>
            </a:r>
            <a:r>
              <a:rPr lang="zh-CN" altLang="en-US" b="1" dirty="0" smtClean="0">
                <a:solidFill>
                  <a:srgbClr val="FF0000"/>
                </a:solidFill>
                <a:effectLst>
                  <a:outerShdw blurRad="38100" dist="38100" dir="2700000" algn="tl">
                    <a:srgbClr val="C0C0C0"/>
                  </a:outerShdw>
                </a:effectLst>
              </a:rPr>
              <a:t>区分用户</a:t>
            </a:r>
            <a:r>
              <a:rPr lang="zh-CN" altLang="en-US" b="1" dirty="0" smtClean="0">
                <a:effectLst>
                  <a:outerShdw blurRad="38100" dist="38100" dir="2700000" algn="tl">
                    <a:srgbClr val="C0C0C0"/>
                  </a:outerShdw>
                </a:effectLst>
              </a:rPr>
              <a:t>，</a:t>
            </a:r>
            <a:r>
              <a:rPr lang="zh-CN" altLang="en-US" b="1" dirty="0" smtClean="0">
                <a:solidFill>
                  <a:srgbClr val="FF0000"/>
                </a:solidFill>
                <a:effectLst>
                  <a:outerShdw blurRad="38100" dist="38100" dir="2700000" algn="tl">
                    <a:srgbClr val="C0C0C0"/>
                  </a:outerShdw>
                </a:effectLst>
              </a:rPr>
              <a:t>双工</a:t>
            </a:r>
            <a:r>
              <a:rPr lang="zh-CN" altLang="en-US" b="1" dirty="0" smtClean="0">
                <a:effectLst>
                  <a:outerShdw blurRad="38100" dist="38100" dir="2700000" algn="tl">
                    <a:srgbClr val="C0C0C0"/>
                  </a:outerShdw>
                </a:effectLst>
              </a:rPr>
              <a:t>（全双工）方式用于</a:t>
            </a:r>
            <a:r>
              <a:rPr lang="zh-CN" altLang="en-US" b="1" dirty="0" smtClean="0">
                <a:solidFill>
                  <a:srgbClr val="FF0000"/>
                </a:solidFill>
                <a:effectLst>
                  <a:outerShdw blurRad="38100" dist="38100" dir="2700000" algn="tl">
                    <a:srgbClr val="C0C0C0"/>
                  </a:outerShdw>
                </a:effectLst>
              </a:rPr>
              <a:t>区分同一用户的两个不同通信方向</a:t>
            </a:r>
            <a:r>
              <a:rPr lang="zh-CN" altLang="en-US" b="1" dirty="0" smtClean="0">
                <a:effectLst>
                  <a:outerShdw blurRad="38100" dist="38100" dir="2700000" algn="tl">
                    <a:srgbClr val="C0C0C0"/>
                  </a:outerShdw>
                </a:effectLst>
              </a:rPr>
              <a:t>。</a:t>
            </a:r>
            <a:r>
              <a:rPr lang="zh-CN" altLang="en-US" b="1" dirty="0" smtClean="0"/>
              <a:t>要完整地描述一个蜂窝系统的基本属性应当确切地说明其多址方式和双工方式，一般记作，</a:t>
            </a:r>
            <a:r>
              <a:rPr lang="zh-CN" altLang="en-US" b="1" dirty="0" smtClean="0">
                <a:solidFill>
                  <a:schemeClr val="hlink"/>
                </a:solidFill>
                <a:effectLst>
                  <a:outerShdw blurRad="38100" dist="38100" dir="2700000" algn="tl">
                    <a:srgbClr val="C0C0C0"/>
                  </a:outerShdw>
                </a:effectLst>
              </a:rPr>
              <a:t>多址方式／双工方式</a:t>
            </a:r>
            <a:r>
              <a:rPr lang="zh-CN" altLang="en-US" b="1" dirty="0" smtClean="0"/>
              <a:t>。</a:t>
            </a:r>
          </a:p>
          <a:p>
            <a:pPr eaLnBrk="1" hangingPunct="1">
              <a:defRPr/>
            </a:pPr>
            <a:r>
              <a:rPr lang="zh-CN" altLang="en-US" b="1" dirty="0" smtClean="0"/>
              <a:t>如：</a:t>
            </a:r>
            <a:r>
              <a:rPr lang="en-US" altLang="zh-CN" b="1" dirty="0" smtClean="0">
                <a:latin typeface="Times New Roman" pitchFamily="18" charset="0"/>
              </a:rPr>
              <a:t>AMPS</a:t>
            </a:r>
            <a:r>
              <a:rPr lang="zh-CN" altLang="en-US" b="1" dirty="0" smtClean="0">
                <a:latin typeface="Times New Roman" pitchFamily="18" charset="0"/>
              </a:rPr>
              <a:t>系统是一个</a:t>
            </a:r>
            <a:r>
              <a:rPr lang="en-US" altLang="zh-CN" b="1" dirty="0" smtClean="0">
                <a:effectLst>
                  <a:outerShdw blurRad="38100" dist="38100" dir="2700000" algn="tl">
                    <a:srgbClr val="C0C0C0"/>
                  </a:outerShdw>
                </a:effectLst>
                <a:latin typeface="Times New Roman" pitchFamily="18" charset="0"/>
              </a:rPr>
              <a:t>FDMA</a:t>
            </a:r>
            <a:r>
              <a:rPr lang="zh-CN" altLang="en-US" b="1" dirty="0" smtClean="0">
                <a:effectLst>
                  <a:outerShdw blurRad="38100" dist="38100" dir="2700000" algn="tl">
                    <a:srgbClr val="C0C0C0"/>
                  </a:outerShdw>
                </a:effectLst>
                <a:latin typeface="Times New Roman" pitchFamily="18" charset="0"/>
              </a:rPr>
              <a:t>／</a:t>
            </a:r>
            <a:r>
              <a:rPr lang="en-US" altLang="zh-CN" b="1" dirty="0" smtClean="0">
                <a:effectLst>
                  <a:outerShdw blurRad="38100" dist="38100" dir="2700000" algn="tl">
                    <a:srgbClr val="C0C0C0"/>
                  </a:outerShdw>
                </a:effectLst>
                <a:latin typeface="Times New Roman" pitchFamily="18" charset="0"/>
              </a:rPr>
              <a:t>FDD</a:t>
            </a:r>
            <a:r>
              <a:rPr lang="zh-CN" altLang="en-US" b="1" dirty="0" smtClean="0">
                <a:latin typeface="Times New Roman" pitchFamily="18" charset="0"/>
              </a:rPr>
              <a:t>系统</a:t>
            </a:r>
            <a:r>
              <a:rPr lang="zh-CN" altLang="en-US" b="1" dirty="0" smtClean="0"/>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C:\Users\tieyi\Desktop\新建位图图像.jpg"/>
          <p:cNvPicPr>
            <a:picLocks noChangeAspect="1" noChangeArrowheads="1"/>
          </p:cNvPicPr>
          <p:nvPr/>
        </p:nvPicPr>
        <p:blipFill>
          <a:blip r:embed="rId3" cstate="print"/>
          <a:srcRect/>
          <a:stretch>
            <a:fillRect/>
          </a:stretch>
        </p:blipFill>
        <p:spPr bwMode="auto">
          <a:xfrm>
            <a:off x="838200" y="2895600"/>
            <a:ext cx="7715250" cy="3743325"/>
          </a:xfrm>
          <a:prstGeom prst="rect">
            <a:avLst/>
          </a:prstGeom>
          <a:noFill/>
        </p:spPr>
      </p:pic>
      <p:sp>
        <p:nvSpPr>
          <p:cNvPr id="119810" name="Rectangle 2"/>
          <p:cNvSpPr>
            <a:spLocks noGrp="1" noChangeArrowheads="1"/>
          </p:cNvSpPr>
          <p:nvPr>
            <p:ph type="title"/>
          </p:nvPr>
        </p:nvSpPr>
        <p:spPr/>
        <p:txBody>
          <a:bodyPr/>
          <a:lstStyle/>
          <a:p>
            <a:pPr eaLnBrk="1" hangingPunct="1"/>
            <a:endParaRPr lang="zh-CN" altLang="zh-CN" smtClean="0"/>
          </a:p>
        </p:txBody>
      </p:sp>
      <p:sp>
        <p:nvSpPr>
          <p:cNvPr id="119811" name="Rectangle 3"/>
          <p:cNvSpPr>
            <a:spLocks noGrp="1" noChangeArrowheads="1"/>
          </p:cNvSpPr>
          <p:nvPr>
            <p:ph type="body" idx="1"/>
          </p:nvPr>
        </p:nvSpPr>
        <p:spPr>
          <a:xfrm>
            <a:off x="762000" y="2133600"/>
            <a:ext cx="7772400" cy="4114800"/>
          </a:xfrm>
        </p:spPr>
        <p:txBody>
          <a:bodyPr/>
          <a:lstStyle/>
          <a:p>
            <a:pPr eaLnBrk="1" hangingPunct="1"/>
            <a:r>
              <a:rPr lang="en-US" altLang="zh-CN" b="1" dirty="0" smtClean="0">
                <a:latin typeface="Times New Roman" pitchFamily="18" charset="0"/>
              </a:rPr>
              <a:t>AMPS</a:t>
            </a:r>
            <a:r>
              <a:rPr lang="zh-CN" altLang="en-US" b="1" dirty="0" smtClean="0">
                <a:latin typeface="Times New Roman" pitchFamily="18" charset="0"/>
              </a:rPr>
              <a:t>系统</a:t>
            </a:r>
            <a:r>
              <a:rPr lang="zh-CN" altLang="en-US" b="1" dirty="0" smtClean="0"/>
              <a:t>完整的频率资源配置情况</a:t>
            </a:r>
          </a:p>
        </p:txBody>
      </p:sp>
      <p:sp>
        <p:nvSpPr>
          <p:cNvPr id="189445" name="Line 5"/>
          <p:cNvSpPr>
            <a:spLocks noChangeShapeType="1"/>
          </p:cNvSpPr>
          <p:nvPr/>
        </p:nvSpPr>
        <p:spPr bwMode="auto">
          <a:xfrm>
            <a:off x="1143000" y="4648200"/>
            <a:ext cx="7162800" cy="0"/>
          </a:xfrm>
          <a:prstGeom prst="line">
            <a:avLst/>
          </a:prstGeom>
          <a:noFill/>
          <a:ln w="31750">
            <a:solidFill>
              <a:schemeClr val="tx2"/>
            </a:solidFill>
            <a:round/>
            <a:headEnd/>
            <a:tailEnd type="triangle" w="med" len="med"/>
          </a:ln>
        </p:spPr>
        <p:txBody>
          <a:bodyPr/>
          <a:lstStyle/>
          <a:p>
            <a:endParaRPr lang="zh-CN" altLang="en-US"/>
          </a:p>
        </p:txBody>
      </p:sp>
      <p:sp>
        <p:nvSpPr>
          <p:cNvPr id="189446" name="Text Box 6"/>
          <p:cNvSpPr txBox="1">
            <a:spLocks noChangeArrowheads="1"/>
          </p:cNvSpPr>
          <p:nvPr/>
        </p:nvSpPr>
        <p:spPr bwMode="auto">
          <a:xfrm>
            <a:off x="762000" y="4114800"/>
            <a:ext cx="762000" cy="457200"/>
          </a:xfrm>
          <a:prstGeom prst="rect">
            <a:avLst/>
          </a:prstGeom>
          <a:noFill/>
          <a:ln w="9525" algn="ctr">
            <a:noFill/>
            <a:miter lim="800000"/>
            <a:headEnd/>
            <a:tailEnd/>
          </a:ln>
          <a:effectLst/>
        </p:spPr>
        <p:txBody>
          <a:bodyPr>
            <a:spAutoFit/>
          </a:bodyPr>
          <a:lstStyle/>
          <a:p>
            <a:pPr>
              <a:defRPr/>
            </a:pPr>
            <a:r>
              <a:rPr lang="zh-CN" altLang="en-US" sz="2400">
                <a:effectLst>
                  <a:outerShdw blurRad="38100" dist="38100" dir="2700000" algn="tl">
                    <a:srgbClr val="000000"/>
                  </a:outerShdw>
                </a:effectLst>
              </a:rPr>
              <a:t>低</a:t>
            </a:r>
          </a:p>
        </p:txBody>
      </p:sp>
      <p:sp>
        <p:nvSpPr>
          <p:cNvPr id="189447" name="Text Box 7"/>
          <p:cNvSpPr txBox="1">
            <a:spLocks noChangeArrowheads="1"/>
          </p:cNvSpPr>
          <p:nvPr/>
        </p:nvSpPr>
        <p:spPr bwMode="auto">
          <a:xfrm>
            <a:off x="7924800" y="4114800"/>
            <a:ext cx="762000" cy="457200"/>
          </a:xfrm>
          <a:prstGeom prst="rect">
            <a:avLst/>
          </a:prstGeom>
          <a:noFill/>
          <a:ln w="9525" algn="ctr">
            <a:noFill/>
            <a:miter lim="800000"/>
            <a:headEnd/>
            <a:tailEnd/>
          </a:ln>
          <a:effectLst/>
        </p:spPr>
        <p:txBody>
          <a:bodyPr>
            <a:spAutoFit/>
          </a:bodyPr>
          <a:lstStyle/>
          <a:p>
            <a:pPr>
              <a:defRPr/>
            </a:pPr>
            <a:r>
              <a:rPr lang="zh-CN" altLang="en-US" sz="2400">
                <a:effectLst>
                  <a:outerShdw blurRad="38100" dist="38100" dir="2700000" algn="tl">
                    <a:srgbClr val="000000"/>
                  </a:outerShdw>
                </a:effectLst>
              </a:rPr>
              <a:t>高</a:t>
            </a:r>
          </a:p>
        </p:txBody>
      </p:sp>
      <p:sp>
        <p:nvSpPr>
          <p:cNvPr id="189448" name="Text Box 8"/>
          <p:cNvSpPr txBox="1">
            <a:spLocks noChangeArrowheads="1"/>
          </p:cNvSpPr>
          <p:nvPr/>
        </p:nvSpPr>
        <p:spPr bwMode="auto">
          <a:xfrm>
            <a:off x="3810000" y="4419600"/>
            <a:ext cx="1524000" cy="457200"/>
          </a:xfrm>
          <a:prstGeom prst="rect">
            <a:avLst/>
          </a:prstGeom>
          <a:noFill/>
          <a:ln w="9525" algn="ctr">
            <a:noFill/>
            <a:miter lim="800000"/>
            <a:headEnd/>
            <a:tailEnd/>
          </a:ln>
          <a:effectLst/>
        </p:spPr>
        <p:txBody>
          <a:bodyPr>
            <a:spAutoFit/>
          </a:bodyPr>
          <a:lstStyle/>
          <a:p>
            <a:pPr>
              <a:defRPr/>
            </a:pPr>
            <a:r>
              <a:rPr lang="zh-CN" altLang="en-US" sz="2400" dirty="0" smtClean="0">
                <a:effectLst>
                  <a:outerShdw blurRad="38100" dist="38100" dir="2700000" algn="tl">
                    <a:srgbClr val="000000"/>
                  </a:outerShdw>
                </a:effectLst>
              </a:rPr>
              <a:t>频率</a:t>
            </a:r>
            <a:r>
              <a:rPr lang="en-US" altLang="zh-CN" sz="2400" i="1" dirty="0" smtClean="0">
                <a:effectLst>
                  <a:outerShdw blurRad="38100" dist="38100" dir="2700000" algn="tl">
                    <a:srgbClr val="000000"/>
                  </a:outerShdw>
                </a:effectLst>
                <a:latin typeface="Times New Roman" pitchFamily="18" charset="0"/>
                <a:cs typeface="Times New Roman" pitchFamily="18" charset="0"/>
              </a:rPr>
              <a:t>f</a:t>
            </a:r>
            <a:endParaRPr lang="zh-CN" altLang="en-US" sz="2400" i="1" dirty="0">
              <a:effectLst>
                <a:outerShdw blurRad="38100" dist="38100" dir="2700000" algn="tl">
                  <a:srgbClr val="000000"/>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8"/>
                                        </p:tgtEl>
                                        <p:attrNameLst>
                                          <p:attrName>style.visibility</p:attrName>
                                        </p:attrNameLst>
                                      </p:cBhvr>
                                      <p:to>
                                        <p:strVal val="visible"/>
                                      </p:to>
                                    </p:set>
                                    <p:anim calcmode="lin" valueType="num">
                                      <p:cBhvr additive="base">
                                        <p:cTn id="7" dur="1000" fill="hold"/>
                                        <p:tgtEl>
                                          <p:spTgt spid="189448"/>
                                        </p:tgtEl>
                                        <p:attrNameLst>
                                          <p:attrName>ppt_x</p:attrName>
                                        </p:attrNameLst>
                                      </p:cBhvr>
                                      <p:tavLst>
                                        <p:tav tm="0">
                                          <p:val>
                                            <p:strVal val="0-#ppt_w/2"/>
                                          </p:val>
                                        </p:tav>
                                        <p:tav tm="100000">
                                          <p:val>
                                            <p:strVal val="#ppt_x"/>
                                          </p:val>
                                        </p:tav>
                                      </p:tavLst>
                                    </p:anim>
                                    <p:anim calcmode="lin" valueType="num">
                                      <p:cBhvr additive="base">
                                        <p:cTn id="8" dur="1000" fill="hold"/>
                                        <p:tgtEl>
                                          <p:spTgt spid="18944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9445"/>
                                        </p:tgtEl>
                                        <p:attrNameLst>
                                          <p:attrName>style.visibility</p:attrName>
                                        </p:attrNameLst>
                                      </p:cBhvr>
                                      <p:to>
                                        <p:strVal val="visible"/>
                                      </p:to>
                                    </p:set>
                                    <p:anim calcmode="lin" valueType="num">
                                      <p:cBhvr additive="base">
                                        <p:cTn id="11" dur="1000" fill="hold"/>
                                        <p:tgtEl>
                                          <p:spTgt spid="189445"/>
                                        </p:tgtEl>
                                        <p:attrNameLst>
                                          <p:attrName>ppt_x</p:attrName>
                                        </p:attrNameLst>
                                      </p:cBhvr>
                                      <p:tavLst>
                                        <p:tav tm="0">
                                          <p:val>
                                            <p:strVal val="0-#ppt_w/2"/>
                                          </p:val>
                                        </p:tav>
                                        <p:tav tm="100000">
                                          <p:val>
                                            <p:strVal val="#ppt_x"/>
                                          </p:val>
                                        </p:tav>
                                      </p:tavLst>
                                    </p:anim>
                                    <p:anim calcmode="lin" valueType="num">
                                      <p:cBhvr additive="base">
                                        <p:cTn id="12" dur="1000" fill="hold"/>
                                        <p:tgtEl>
                                          <p:spTgt spid="18944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1" nodeType="afterEffect">
                                  <p:stCondLst>
                                    <p:cond delay="0"/>
                                  </p:stCondLst>
                                  <p:childTnLst>
                                    <p:set>
                                      <p:cBhvr>
                                        <p:cTn id="15" dur="1" fill="hold">
                                          <p:stCondLst>
                                            <p:cond delay="0"/>
                                          </p:stCondLst>
                                        </p:cTn>
                                        <p:tgtEl>
                                          <p:spTgt spid="189446"/>
                                        </p:tgtEl>
                                        <p:attrNameLst>
                                          <p:attrName>style.visibility</p:attrName>
                                        </p:attrNameLst>
                                      </p:cBhvr>
                                      <p:to>
                                        <p:strVal val="visible"/>
                                      </p:to>
                                    </p:set>
                                  </p:childTnLst>
                                </p:cTn>
                              </p:par>
                            </p:childTnLst>
                          </p:cTn>
                        </p:par>
                        <p:par>
                          <p:cTn id="16" fill="hold">
                            <p:stCondLst>
                              <p:cond delay="1000"/>
                            </p:stCondLst>
                            <p:childTnLst>
                              <p:par>
                                <p:cTn id="17" presetID="26" presetClass="emph" presetSubtype="0" fill="hold" grpId="0" nodeType="afterEffect">
                                  <p:stCondLst>
                                    <p:cond delay="0"/>
                                  </p:stCondLst>
                                  <p:childTnLst>
                                    <p:animEffect transition="out" filter="fade">
                                      <p:cBhvr>
                                        <p:cTn id="18" dur="1000" tmFilter="0, 0; .2, .5; .8, .5; 1, 0"/>
                                        <p:tgtEl>
                                          <p:spTgt spid="189446"/>
                                        </p:tgtEl>
                                      </p:cBhvr>
                                    </p:animEffect>
                                    <p:animScale>
                                      <p:cBhvr>
                                        <p:cTn id="19" dur="500" autoRev="1" fill="hold"/>
                                        <p:tgtEl>
                                          <p:spTgt spid="189446"/>
                                        </p:tgtEl>
                                      </p:cBhvr>
                                      <p:by x="105000" y="105000"/>
                                    </p:animScale>
                                  </p:childTnLst>
                                </p:cTn>
                              </p:par>
                            </p:childTnLst>
                          </p:cTn>
                        </p:par>
                        <p:par>
                          <p:cTn id="20" fill="hold">
                            <p:stCondLst>
                              <p:cond delay="2000"/>
                            </p:stCondLst>
                            <p:childTnLst>
                              <p:par>
                                <p:cTn id="21" presetID="1" presetClass="entr" presetSubtype="0" fill="hold" grpId="1" nodeType="afterEffect">
                                  <p:stCondLst>
                                    <p:cond delay="0"/>
                                  </p:stCondLst>
                                  <p:childTnLst>
                                    <p:set>
                                      <p:cBhvr>
                                        <p:cTn id="22" dur="1" fill="hold">
                                          <p:stCondLst>
                                            <p:cond delay="0"/>
                                          </p:stCondLst>
                                        </p:cTn>
                                        <p:tgtEl>
                                          <p:spTgt spid="189447"/>
                                        </p:tgtEl>
                                        <p:attrNameLst>
                                          <p:attrName>style.visibility</p:attrName>
                                        </p:attrNameLst>
                                      </p:cBhvr>
                                      <p:to>
                                        <p:strVal val="visible"/>
                                      </p:to>
                                    </p:set>
                                  </p:childTnLst>
                                </p:cTn>
                              </p:par>
                            </p:childTnLst>
                          </p:cTn>
                        </p:par>
                        <p:par>
                          <p:cTn id="23" fill="hold">
                            <p:stCondLst>
                              <p:cond delay="2000"/>
                            </p:stCondLst>
                            <p:childTnLst>
                              <p:par>
                                <p:cTn id="24" presetID="26" presetClass="emph" presetSubtype="0" fill="hold" grpId="0" nodeType="afterEffect">
                                  <p:stCondLst>
                                    <p:cond delay="0"/>
                                  </p:stCondLst>
                                  <p:childTnLst>
                                    <p:animEffect transition="out" filter="fade">
                                      <p:cBhvr>
                                        <p:cTn id="25" dur="1000" tmFilter="0, 0; .2, .5; .8, .5; 1, 0"/>
                                        <p:tgtEl>
                                          <p:spTgt spid="189447"/>
                                        </p:tgtEl>
                                      </p:cBhvr>
                                    </p:animEffect>
                                    <p:animScale>
                                      <p:cBhvr>
                                        <p:cTn id="26" dur="500" autoRev="1" fill="hold"/>
                                        <p:tgtEl>
                                          <p:spTgt spid="1894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5" grpId="0" animBg="1"/>
      <p:bldP spid="189446" grpId="0"/>
      <p:bldP spid="189446" grpId="1"/>
      <p:bldP spid="189447" grpId="0"/>
      <p:bldP spid="189447" grpId="1"/>
      <p:bldP spid="18944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endParaRPr lang="zh-CN" altLang="zh-CN" smtClean="0"/>
          </a:p>
        </p:txBody>
      </p:sp>
      <p:sp>
        <p:nvSpPr>
          <p:cNvPr id="120835" name="Rectangle 3"/>
          <p:cNvSpPr>
            <a:spLocks noGrp="1" noChangeArrowheads="1"/>
          </p:cNvSpPr>
          <p:nvPr>
            <p:ph type="body" idx="1"/>
          </p:nvPr>
        </p:nvSpPr>
        <p:spPr>
          <a:xfrm>
            <a:off x="762000" y="2133600"/>
            <a:ext cx="7772400" cy="4572000"/>
          </a:xfrm>
        </p:spPr>
        <p:txBody>
          <a:bodyPr/>
          <a:lstStyle/>
          <a:p>
            <a:pPr eaLnBrk="1" hangingPunct="1"/>
            <a:r>
              <a:rPr lang="zh-CN" altLang="en-US" sz="2800" b="1" smtClean="0"/>
              <a:t>直观地，射频信道占用示意图（</a:t>
            </a:r>
            <a:r>
              <a:rPr lang="zh-CN" altLang="en-US" sz="2800" b="1" smtClean="0">
                <a:solidFill>
                  <a:schemeClr val="hlink"/>
                </a:solidFill>
              </a:rPr>
              <a:t>反向信道</a:t>
            </a:r>
            <a:r>
              <a:rPr lang="en-US" altLang="zh-CN" sz="2800" b="1" smtClean="0">
                <a:solidFill>
                  <a:schemeClr val="hlink"/>
                </a:solidFill>
                <a:latin typeface="Times New Roman" pitchFamily="18" charset="0"/>
                <a:cs typeface="Times New Roman" pitchFamily="18" charset="0"/>
              </a:rPr>
              <a:t>/</a:t>
            </a:r>
            <a:r>
              <a:rPr lang="zh-CN" altLang="en-US" sz="2800" b="1" smtClean="0">
                <a:solidFill>
                  <a:schemeClr val="hlink"/>
                </a:solidFill>
              </a:rPr>
              <a:t>上行链路</a:t>
            </a:r>
            <a:r>
              <a:rPr lang="zh-CN" altLang="en-US" sz="2800" b="1" smtClean="0"/>
              <a:t>：即</a:t>
            </a:r>
            <a:r>
              <a:rPr lang="en-US" altLang="zh-CN" sz="2800" b="1" smtClean="0">
                <a:solidFill>
                  <a:schemeClr val="hlink"/>
                </a:solidFill>
                <a:latin typeface="Times New Roman" pitchFamily="18" charset="0"/>
              </a:rPr>
              <a:t>MS</a:t>
            </a:r>
            <a:r>
              <a:rPr lang="zh-CN" altLang="en-US" sz="2800" b="1" smtClean="0">
                <a:solidFill>
                  <a:schemeClr val="hlink"/>
                </a:solidFill>
                <a:latin typeface="Times New Roman" pitchFamily="18" charset="0"/>
              </a:rPr>
              <a:t>发送，</a:t>
            </a:r>
            <a:r>
              <a:rPr lang="en-US" altLang="zh-CN" sz="2800" b="1" smtClean="0">
                <a:solidFill>
                  <a:schemeClr val="hlink"/>
                </a:solidFill>
                <a:latin typeface="Times New Roman" pitchFamily="18" charset="0"/>
              </a:rPr>
              <a:t>BS</a:t>
            </a:r>
            <a:r>
              <a:rPr lang="zh-CN" altLang="en-US" sz="2800" b="1" smtClean="0">
                <a:solidFill>
                  <a:schemeClr val="hlink"/>
                </a:solidFill>
                <a:latin typeface="Times New Roman" pitchFamily="18" charset="0"/>
              </a:rPr>
              <a:t>接收</a:t>
            </a:r>
            <a:r>
              <a:rPr lang="zh-CN" altLang="en-US" sz="2800" b="1" smtClean="0"/>
              <a:t>所使用的信道）：</a:t>
            </a:r>
          </a:p>
        </p:txBody>
      </p:sp>
      <p:pic>
        <p:nvPicPr>
          <p:cNvPr id="120836" name="Picture 4"/>
          <p:cNvPicPr>
            <a:picLocks noChangeAspect="1" noChangeArrowheads="1"/>
          </p:cNvPicPr>
          <p:nvPr/>
        </p:nvPicPr>
        <p:blipFill>
          <a:blip r:embed="rId3" cstate="print"/>
          <a:srcRect/>
          <a:stretch>
            <a:fillRect/>
          </a:stretch>
        </p:blipFill>
        <p:spPr bwMode="auto">
          <a:xfrm>
            <a:off x="838200" y="3200400"/>
            <a:ext cx="7620000" cy="3419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endParaRPr lang="zh-CN" altLang="zh-CN" smtClean="0"/>
          </a:p>
        </p:txBody>
      </p:sp>
      <p:sp>
        <p:nvSpPr>
          <p:cNvPr id="193539" name="Rectangle 3"/>
          <p:cNvSpPr>
            <a:spLocks noGrp="1" noChangeArrowheads="1"/>
          </p:cNvSpPr>
          <p:nvPr>
            <p:ph type="body" idx="1"/>
          </p:nvPr>
        </p:nvSpPr>
        <p:spPr>
          <a:xfrm>
            <a:off x="381000" y="1981200"/>
            <a:ext cx="8382000" cy="4648200"/>
          </a:xfrm>
        </p:spPr>
        <p:txBody>
          <a:bodyPr/>
          <a:lstStyle/>
          <a:p>
            <a:pPr eaLnBrk="1" hangingPunct="1">
              <a:defRPr/>
            </a:pPr>
            <a:r>
              <a:rPr lang="en-US" altLang="zh-CN" b="1" dirty="0" smtClean="0">
                <a:effectLst>
                  <a:outerShdw blurRad="38100" dist="38100" dir="2700000" algn="tl">
                    <a:srgbClr val="C0C0C0"/>
                  </a:outerShdw>
                </a:effectLst>
                <a:latin typeface="Times New Roman" pitchFamily="18" charset="0"/>
              </a:rPr>
              <a:t>AMPS</a:t>
            </a:r>
            <a:r>
              <a:rPr lang="zh-CN" altLang="en-US" b="1" dirty="0" smtClean="0">
                <a:effectLst>
                  <a:outerShdw blurRad="38100" dist="38100" dir="2700000" algn="tl">
                    <a:srgbClr val="C0C0C0"/>
                  </a:outerShdw>
                </a:effectLst>
                <a:latin typeface="Times New Roman" pitchFamily="18" charset="0"/>
              </a:rPr>
              <a:t>系统</a:t>
            </a:r>
            <a:r>
              <a:rPr lang="zh-CN" altLang="en-US" b="1" dirty="0" smtClean="0"/>
              <a:t>的</a:t>
            </a:r>
            <a:r>
              <a:rPr lang="zh-CN" altLang="en-US" b="1" dirty="0" smtClean="0">
                <a:solidFill>
                  <a:schemeClr val="tx2"/>
                </a:solidFill>
                <a:effectLst>
                  <a:outerShdw blurRad="38100" dist="38100" dir="2700000" algn="tl">
                    <a:srgbClr val="000000">
                      <a:alpha val="43137"/>
                    </a:srgbClr>
                  </a:outerShdw>
                </a:effectLst>
              </a:rPr>
              <a:t>反向</a:t>
            </a:r>
            <a:r>
              <a:rPr lang="zh-CN" altLang="en-US" b="1" dirty="0" smtClean="0"/>
              <a:t>与</a:t>
            </a:r>
            <a:r>
              <a:rPr lang="zh-CN" altLang="en-US" b="1" dirty="0" smtClean="0">
                <a:solidFill>
                  <a:srgbClr val="FF0000"/>
                </a:solidFill>
                <a:effectLst>
                  <a:outerShdw blurRad="38100" dist="38100" dir="2700000" algn="tl">
                    <a:srgbClr val="000000">
                      <a:alpha val="43137"/>
                    </a:srgbClr>
                  </a:outerShdw>
                </a:effectLst>
              </a:rPr>
              <a:t>双向</a:t>
            </a:r>
            <a:r>
              <a:rPr lang="zh-CN" altLang="en-US" b="1" dirty="0" smtClean="0"/>
              <a:t>频率资源使用特点：</a:t>
            </a:r>
          </a:p>
          <a:p>
            <a:pPr eaLnBrk="1" hangingPunct="1">
              <a:buFont typeface="Wingdings" pitchFamily="2" charset="2"/>
              <a:buNone/>
              <a:defRPr/>
            </a:pPr>
            <a:r>
              <a:rPr lang="en-US" altLang="zh-CN" b="1" dirty="0" smtClean="0">
                <a:latin typeface="Times New Roman" pitchFamily="18" charset="0"/>
              </a:rPr>
              <a:t>1</a:t>
            </a:r>
            <a:r>
              <a:rPr lang="zh-CN" altLang="en-US" b="1" dirty="0" smtClean="0">
                <a:latin typeface="Times New Roman" pitchFamily="18" charset="0"/>
              </a:rPr>
              <a:t>）用于反向工作的频率段总带宽同样为</a:t>
            </a:r>
            <a:endParaRPr lang="en-US" altLang="zh-CN" b="1" dirty="0" smtClean="0">
              <a:latin typeface="Times New Roman" pitchFamily="18" charset="0"/>
            </a:endParaRPr>
          </a:p>
          <a:p>
            <a:pPr eaLnBrk="1" hangingPunct="1">
              <a:buFont typeface="Wingdings" pitchFamily="2" charset="2"/>
              <a:buNone/>
              <a:defRPr/>
            </a:pP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25MHz</a:t>
            </a:r>
            <a:r>
              <a:rPr lang="zh-CN" altLang="en-US" b="1" dirty="0" smtClean="0">
                <a:latin typeface="Times New Roman" pitchFamily="18" charset="0"/>
              </a:rPr>
              <a:t>，这是</a:t>
            </a:r>
            <a:r>
              <a:rPr lang="en-US" altLang="zh-CN" b="1" dirty="0" smtClean="0">
                <a:latin typeface="Times New Roman" pitchFamily="18" charset="0"/>
              </a:rPr>
              <a:t>FDD</a:t>
            </a:r>
            <a:r>
              <a:rPr lang="zh-CN" altLang="en-US" b="1" dirty="0" smtClean="0">
                <a:latin typeface="Times New Roman" pitchFamily="18" charset="0"/>
              </a:rPr>
              <a:t>系统的基本特点，即两个</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频段宽度一致（“成对分配频谱”）。</a:t>
            </a:r>
          </a:p>
          <a:p>
            <a:pPr eaLnBrk="1" hangingPunct="1">
              <a:buFont typeface="Wingdings" pitchFamily="2" charset="2"/>
              <a:buNone/>
              <a:defRPr/>
            </a:pPr>
            <a:r>
              <a:rPr lang="en-US" altLang="zh-CN" b="1" dirty="0" smtClean="0">
                <a:latin typeface="Times New Roman" pitchFamily="18" charset="0"/>
              </a:rPr>
              <a:t>2</a:t>
            </a:r>
            <a:r>
              <a:rPr lang="zh-CN" altLang="en-US" b="1" dirty="0" smtClean="0">
                <a:latin typeface="Times New Roman" pitchFamily="18" charset="0"/>
              </a:rPr>
              <a:t>）每个用户向基站发送信息所占用的反向频</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道宽度也是</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30kHz</a:t>
            </a:r>
            <a:r>
              <a:rPr lang="zh-CN" altLang="en-US" b="1" dirty="0" smtClean="0">
                <a:latin typeface="Times New Roman" pitchFamily="18" charset="0"/>
              </a:rPr>
              <a:t>，即每个用户向基站发送</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的信号都占用以载频为中心的</a:t>
            </a:r>
            <a:r>
              <a:rPr lang="en-US" altLang="zh-CN" b="1" dirty="0" smtClean="0">
                <a:latin typeface="Times New Roman" pitchFamily="18" charset="0"/>
              </a:rPr>
              <a:t>30kHz</a:t>
            </a:r>
            <a:r>
              <a:rPr lang="zh-CN" altLang="en-US" b="1" dirty="0" smtClean="0">
                <a:latin typeface="Times New Roman" pitchFamily="18" charset="0"/>
              </a:rPr>
              <a:t>带宽。</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反向频道也共有</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832</a:t>
            </a:r>
            <a:r>
              <a:rPr lang="zh-CN" altLang="en-US" b="1" dirty="0" smtClean="0">
                <a:latin typeface="Times New Roman" pitchFamily="18" charset="0"/>
              </a:rPr>
              <a:t>个。</a:t>
            </a:r>
            <a:r>
              <a:rPr lang="zh-CN" altLang="en-US" dirty="0" smtClean="0">
                <a:latin typeface="Times New Roman" pitchFamily="18" charset="0"/>
              </a:rPr>
              <a:t> </a:t>
            </a:r>
            <a:endParaRPr lang="en-US" altLang="zh-CN" dirty="0" smtClean="0">
              <a:latin typeface="Times New Roman"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endParaRPr lang="zh-CN" altLang="zh-CN" smtClean="0"/>
          </a:p>
        </p:txBody>
      </p:sp>
      <p:sp>
        <p:nvSpPr>
          <p:cNvPr id="105475" name="Rectangle 3"/>
          <p:cNvSpPr>
            <a:spLocks noGrp="1" noChangeArrowheads="1"/>
          </p:cNvSpPr>
          <p:nvPr>
            <p:ph type="body" idx="1"/>
          </p:nvPr>
        </p:nvSpPr>
        <p:spPr>
          <a:xfrm>
            <a:off x="838200" y="2133600"/>
            <a:ext cx="7772400" cy="4114800"/>
          </a:xfrm>
        </p:spPr>
        <p:txBody>
          <a:bodyPr/>
          <a:lstStyle/>
          <a:p>
            <a:pPr eaLnBrk="1" hangingPunct="1">
              <a:buFont typeface="Wingdings" pitchFamily="2" charset="2"/>
              <a:buNone/>
              <a:defRPr/>
            </a:pPr>
            <a:r>
              <a:rPr lang="en-US" altLang="zh-CN" b="1" dirty="0" smtClean="0">
                <a:latin typeface="Times New Roman" pitchFamily="18" charset="0"/>
              </a:rPr>
              <a:t>3</a:t>
            </a:r>
            <a:r>
              <a:rPr lang="zh-CN" altLang="en-US" b="1" dirty="0" smtClean="0">
                <a:latin typeface="Times New Roman" pitchFamily="18" charset="0"/>
              </a:rPr>
              <a:t>）系统在与某个用户进行频分双工（</a:t>
            </a:r>
            <a:r>
              <a:rPr lang="en-US" altLang="zh-CN" b="1" dirty="0" smtClean="0">
                <a:latin typeface="Times New Roman" pitchFamily="18" charset="0"/>
              </a:rPr>
              <a:t>FDD</a:t>
            </a:r>
            <a:r>
              <a:rPr lang="zh-CN" altLang="en-US" b="1" dirty="0" smtClean="0">
                <a:latin typeface="Times New Roman" pitchFamily="18" charset="0"/>
              </a:rPr>
              <a:t>）</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通信时，会成对地提供载频。提供方式为</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每个双工通信将同时</a:t>
            </a:r>
            <a:r>
              <a:rPr lang="zh-CN" altLang="en-US" b="1" dirty="0" smtClean="0">
                <a:solidFill>
                  <a:schemeClr val="hlink"/>
                </a:solidFill>
                <a:effectLst>
                  <a:outerShdw blurRad="38100" dist="38100" dir="2700000" algn="tl">
                    <a:srgbClr val="000000">
                      <a:alpha val="43137"/>
                    </a:srgbClr>
                  </a:outerShdw>
                </a:effectLst>
                <a:latin typeface="Times New Roman" pitchFamily="18" charset="0"/>
              </a:rPr>
              <a:t>占用相同信道号（</a:t>
            </a:r>
            <a:r>
              <a:rPr lang="en-US" altLang="zh-CN" b="1" dirty="0" smtClean="0">
                <a:solidFill>
                  <a:schemeClr val="hlink"/>
                </a:solidFill>
                <a:effectLst>
                  <a:outerShdw blurRad="38100" dist="38100" dir="2700000" algn="tl">
                    <a:srgbClr val="000000">
                      <a:alpha val="43137"/>
                    </a:srgbClr>
                  </a:outerShdw>
                </a:effectLst>
                <a:latin typeface="Times New Roman" pitchFamily="18" charset="0"/>
              </a:rPr>
              <a:t>N</a:t>
            </a:r>
            <a:r>
              <a:rPr lang="zh-CN" altLang="en-US" b="1" dirty="0" smtClean="0">
                <a:solidFill>
                  <a:schemeClr val="hlink"/>
                </a:solidFill>
                <a:effectLst>
                  <a:outerShdw blurRad="38100" dist="38100" dir="2700000" algn="tl">
                    <a:srgbClr val="000000">
                      <a:alpha val="43137"/>
                    </a:srgbClr>
                  </a:outerShdw>
                </a:effectLst>
                <a:latin typeface="Times New Roman" pitchFamily="18" charset="0"/>
              </a:rPr>
              <a:t>）</a:t>
            </a:r>
            <a:endParaRPr lang="en-US" altLang="zh-CN" b="1" dirty="0" smtClean="0">
              <a:solidFill>
                <a:schemeClr val="hlink"/>
              </a:solidFill>
              <a:effectLst>
                <a:outerShdw blurRad="38100" dist="38100" dir="2700000" algn="tl">
                  <a:srgbClr val="000000">
                    <a:alpha val="43137"/>
                  </a:srgbClr>
                </a:outerShdw>
              </a:effectLst>
              <a:latin typeface="Times New Roman" pitchFamily="18" charset="0"/>
            </a:endParaRPr>
          </a:p>
          <a:p>
            <a:pPr eaLnBrk="1" hangingPunct="1">
              <a:buFont typeface="Wingdings" pitchFamily="2" charset="2"/>
              <a:buNone/>
              <a:defRPr/>
            </a:pPr>
            <a:r>
              <a:rPr lang="zh-CN" altLang="en-US" b="1" dirty="0" smtClean="0">
                <a:solidFill>
                  <a:schemeClr val="hlink"/>
                </a:solidFill>
                <a:effectLst>
                  <a:outerShdw blurRad="38100" dist="38100" dir="2700000" algn="tl">
                    <a:srgbClr val="000000">
                      <a:alpha val="43137"/>
                    </a:srgbClr>
                  </a:outerShdw>
                </a:effectLst>
                <a:latin typeface="Times New Roman" pitchFamily="18" charset="0"/>
              </a:rPr>
              <a:t>的一对载频</a:t>
            </a:r>
            <a:r>
              <a:rPr lang="zh-CN" altLang="en-US" b="1" dirty="0" smtClean="0">
                <a:latin typeface="Times New Roman" pitchFamily="18" charset="0"/>
              </a:rPr>
              <a:t>（实际上是占用以这对载频为</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中心的一对频道）。</a:t>
            </a:r>
          </a:p>
          <a:p>
            <a:pPr eaLnBrk="1" hangingPunct="1">
              <a:buFont typeface="Wingdings" pitchFamily="2" charset="2"/>
              <a:buNone/>
              <a:defRPr/>
            </a:pPr>
            <a:r>
              <a:rPr lang="en-US" altLang="zh-CN" b="1" dirty="0" smtClean="0">
                <a:latin typeface="Times New Roman" pitchFamily="18" charset="0"/>
              </a:rPr>
              <a:t>4</a:t>
            </a:r>
            <a:r>
              <a:rPr lang="zh-CN" altLang="en-US" b="1" dirty="0" smtClean="0">
                <a:latin typeface="Times New Roman" pitchFamily="18" charset="0"/>
              </a:rPr>
              <a:t>）双工间隔为</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45MHz</a:t>
            </a:r>
            <a:r>
              <a:rPr lang="zh-CN" altLang="en-US"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FDMA</a:t>
            </a:r>
            <a:r>
              <a:rPr lang="zh-CN" altLang="en-US" sz="4000" b="1" dirty="0" smtClean="0">
                <a:latin typeface="Times New Roman" pitchFamily="18" charset="0"/>
              </a:rPr>
              <a:t>与</a:t>
            </a:r>
            <a:r>
              <a:rPr lang="en-US" altLang="zh-CN" sz="4000" b="1" dirty="0" smtClean="0">
                <a:latin typeface="Times New Roman" pitchFamily="18" charset="0"/>
              </a:rPr>
              <a:t>FDM</a:t>
            </a:r>
            <a:r>
              <a:rPr lang="zh-CN" altLang="en-US" sz="4000" b="1" dirty="0" smtClean="0">
                <a:latin typeface="Times New Roman" pitchFamily="18" charset="0"/>
              </a:rPr>
              <a:t>概念的区分</a:t>
            </a:r>
          </a:p>
        </p:txBody>
      </p:sp>
      <p:sp>
        <p:nvSpPr>
          <p:cNvPr id="197635" name="Rectangle 3"/>
          <p:cNvSpPr>
            <a:spLocks noGrp="1" noChangeArrowheads="1"/>
          </p:cNvSpPr>
          <p:nvPr>
            <p:ph type="body" idx="1"/>
          </p:nvPr>
        </p:nvSpPr>
        <p:spPr>
          <a:xfrm>
            <a:off x="762000" y="2133600"/>
            <a:ext cx="7772400" cy="4419600"/>
          </a:xfrm>
        </p:spPr>
        <p:txBody>
          <a:bodyPr/>
          <a:lstStyle/>
          <a:p>
            <a:pPr eaLnBrk="1" hangingPunct="1">
              <a:lnSpc>
                <a:spcPct val="90000"/>
              </a:lnSpc>
              <a:defRPr/>
            </a:pPr>
            <a:r>
              <a:rPr lang="en-US" altLang="zh-CN" b="1" dirty="0" smtClean="0">
                <a:latin typeface="Times New Roman" pitchFamily="18" charset="0"/>
              </a:rPr>
              <a:t>FDM</a:t>
            </a:r>
            <a:r>
              <a:rPr lang="zh-CN" altLang="en-US" b="1" dirty="0" smtClean="0">
                <a:latin typeface="Times New Roman" pitchFamily="18" charset="0"/>
              </a:rPr>
              <a:t>：</a:t>
            </a:r>
            <a:r>
              <a:rPr lang="en-US" altLang="zh-CN" b="1" dirty="0" smtClean="0">
                <a:latin typeface="Times New Roman" pitchFamily="18" charset="0"/>
              </a:rPr>
              <a:t>Frequency Division</a:t>
            </a:r>
            <a:r>
              <a:rPr lang="en-US" altLang="zh-CN" dirty="0" smtClean="0">
                <a:latin typeface="Times New Roman" pitchFamily="18" charset="0"/>
              </a:rPr>
              <a:t> </a:t>
            </a:r>
            <a:r>
              <a:rPr lang="en-US" altLang="zh-CN" b="1" dirty="0" smtClean="0">
                <a:solidFill>
                  <a:schemeClr val="folHlink"/>
                </a:solidFill>
                <a:effectLst>
                  <a:outerShdw blurRad="38100" dist="38100" dir="2700000" algn="tl">
                    <a:srgbClr val="C0C0C0"/>
                  </a:outerShdw>
                </a:effectLst>
                <a:latin typeface="Times New Roman" pitchFamily="18" charset="0"/>
              </a:rPr>
              <a:t>Multiplexing</a:t>
            </a:r>
          </a:p>
          <a:p>
            <a:pPr eaLnBrk="1" hangingPunct="1">
              <a:lnSpc>
                <a:spcPct val="90000"/>
              </a:lnSpc>
              <a:buFont typeface="Wingdings" pitchFamily="2" charset="2"/>
              <a:buNone/>
              <a:defRPr/>
            </a:pPr>
            <a:r>
              <a:rPr lang="en-US" altLang="zh-CN" b="1" dirty="0" smtClean="0">
                <a:solidFill>
                  <a:schemeClr val="folHlink"/>
                </a:solidFill>
                <a:effectLst>
                  <a:outerShdw blurRad="38100" dist="38100" dir="2700000" algn="tl">
                    <a:srgbClr val="C0C0C0"/>
                  </a:outerShdw>
                </a:effectLst>
                <a:latin typeface="Times New Roman" pitchFamily="18" charset="0"/>
              </a:rPr>
              <a:t>    </a:t>
            </a:r>
            <a:r>
              <a:rPr lang="zh-CN" altLang="en-US" b="1" dirty="0" smtClean="0">
                <a:latin typeface="Times New Roman" pitchFamily="18" charset="0"/>
              </a:rPr>
              <a:t>在低频段将各路信号</a:t>
            </a:r>
            <a:r>
              <a:rPr lang="zh-CN" altLang="en-US" b="1" dirty="0" smtClean="0">
                <a:solidFill>
                  <a:schemeClr val="folHlink"/>
                </a:solidFill>
                <a:effectLst>
                  <a:outerShdw blurRad="38100" dist="38100" dir="2700000" algn="tl">
                    <a:srgbClr val="C0C0C0"/>
                  </a:outerShdw>
                </a:effectLst>
                <a:latin typeface="Times New Roman" pitchFamily="18" charset="0"/>
              </a:rPr>
              <a:t>复用</a:t>
            </a:r>
            <a:r>
              <a:rPr lang="zh-CN" altLang="en-US" b="1" dirty="0" smtClean="0">
                <a:latin typeface="Times New Roman" pitchFamily="18" charset="0"/>
              </a:rPr>
              <a:t>起来，通过调制将它们搬移至高频段，统一在高频段传输。</a:t>
            </a:r>
          </a:p>
          <a:p>
            <a:pPr eaLnBrk="1" hangingPunct="1">
              <a:lnSpc>
                <a:spcPct val="90000"/>
              </a:lnSpc>
              <a:defRPr/>
            </a:pPr>
            <a:r>
              <a:rPr lang="en-US" altLang="zh-CN" b="1" dirty="0" smtClean="0">
                <a:latin typeface="Times New Roman" pitchFamily="18" charset="0"/>
              </a:rPr>
              <a:t>FDMA</a:t>
            </a:r>
            <a:r>
              <a:rPr lang="zh-CN" altLang="en-US" b="1" dirty="0" smtClean="0">
                <a:latin typeface="Times New Roman" pitchFamily="18" charset="0"/>
              </a:rPr>
              <a:t>：</a:t>
            </a:r>
            <a:r>
              <a:rPr lang="en-US" altLang="zh-CN" b="1" dirty="0" smtClean="0">
                <a:latin typeface="Times New Roman" pitchFamily="18" charset="0"/>
              </a:rPr>
              <a:t>Frequency Division </a:t>
            </a:r>
            <a:r>
              <a:rPr lang="en-US" altLang="zh-CN" b="1" dirty="0" smtClean="0">
                <a:solidFill>
                  <a:schemeClr val="folHlink"/>
                </a:solidFill>
                <a:latin typeface="Times New Roman" pitchFamily="18" charset="0"/>
              </a:rPr>
              <a:t>Multiple Access</a:t>
            </a:r>
          </a:p>
          <a:p>
            <a:pPr eaLnBrk="1" hangingPunct="1">
              <a:lnSpc>
                <a:spcPct val="90000"/>
              </a:lnSpc>
              <a:buFont typeface="Wingdings" pitchFamily="2" charset="2"/>
              <a:buNone/>
              <a:defRPr/>
            </a:pPr>
            <a:r>
              <a:rPr lang="en-US" altLang="zh-CN" b="1" dirty="0" smtClean="0">
                <a:solidFill>
                  <a:schemeClr val="folHlink"/>
                </a:solidFill>
                <a:latin typeface="Times New Roman" pitchFamily="18" charset="0"/>
              </a:rPr>
              <a:t>   </a:t>
            </a:r>
            <a:r>
              <a:rPr lang="en-US" altLang="zh-CN" b="1" dirty="0" smtClean="0">
                <a:latin typeface="Times New Roman" pitchFamily="18" charset="0"/>
              </a:rPr>
              <a:t> </a:t>
            </a:r>
            <a:r>
              <a:rPr lang="zh-CN" altLang="en-US" b="1" dirty="0" smtClean="0">
                <a:latin typeface="Times New Roman" pitchFamily="18" charset="0"/>
              </a:rPr>
              <a:t>各用户信号被各自调制到射频频道上进行发送。用所占用的射频频道不同来</a:t>
            </a:r>
            <a:r>
              <a:rPr lang="zh-CN" altLang="en-US" b="1" dirty="0" smtClean="0">
                <a:solidFill>
                  <a:schemeClr val="folHlink"/>
                </a:solidFill>
                <a:effectLst>
                  <a:outerShdw blurRad="38100" dist="38100" dir="2700000" algn="tl">
                    <a:srgbClr val="C0C0C0"/>
                  </a:outerShdw>
                </a:effectLst>
                <a:latin typeface="Times New Roman" pitchFamily="18" charset="0"/>
              </a:rPr>
              <a:t>区分用户</a:t>
            </a:r>
            <a:r>
              <a:rPr lang="zh-CN" altLang="en-US"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endParaRPr lang="zh-CN" altLang="zh-CN" smtClean="0"/>
          </a:p>
        </p:txBody>
      </p:sp>
      <p:sp>
        <p:nvSpPr>
          <p:cNvPr id="199683" name="Rectangle 3"/>
          <p:cNvSpPr>
            <a:spLocks noGrp="1" noChangeArrowheads="1"/>
          </p:cNvSpPr>
          <p:nvPr>
            <p:ph type="body" idx="1"/>
          </p:nvPr>
        </p:nvSpPr>
        <p:spPr>
          <a:xfrm>
            <a:off x="762000" y="2209800"/>
            <a:ext cx="7772400" cy="4114800"/>
          </a:xfrm>
        </p:spPr>
        <p:txBody>
          <a:bodyPr/>
          <a:lstStyle/>
          <a:p>
            <a:pPr eaLnBrk="1" hangingPunct="1">
              <a:defRPr/>
            </a:pPr>
            <a:r>
              <a:rPr lang="zh-CN" altLang="en-US" b="1" dirty="0" smtClean="0"/>
              <a:t>还有哪些传统的无冲突多址方式？</a:t>
            </a:r>
          </a:p>
          <a:p>
            <a:pPr eaLnBrk="1" hangingPunct="1">
              <a:buFont typeface="Wingdings" pitchFamily="2" charset="2"/>
              <a:buNone/>
              <a:defRPr/>
            </a:pPr>
            <a:r>
              <a:rPr lang="zh-CN" altLang="en-US" dirty="0" smtClean="0">
                <a:latin typeface="Times New Roman" pitchFamily="18" charset="0"/>
              </a:rPr>
              <a:t>    </a:t>
            </a:r>
            <a:r>
              <a:rPr lang="zh-CN" altLang="en-US" b="1" dirty="0" smtClean="0">
                <a:latin typeface="Times New Roman" pitchFamily="18" charset="0"/>
              </a:rPr>
              <a:t>还有</a:t>
            </a:r>
            <a:r>
              <a:rPr lang="zh-CN" altLang="en-US" b="1" dirty="0" smtClean="0">
                <a:effectLst>
                  <a:outerShdw blurRad="38100" dist="38100" dir="2700000" algn="tl">
                    <a:srgbClr val="000000">
                      <a:alpha val="43137"/>
                    </a:srgbClr>
                  </a:outerShdw>
                </a:effectLst>
                <a:latin typeface="Times New Roman" pitchFamily="18" charset="0"/>
              </a:rPr>
              <a:t>时分多址</a:t>
            </a:r>
            <a:r>
              <a:rPr lang="zh-CN" altLang="en-US" b="1" dirty="0" smtClean="0">
                <a:latin typeface="Times New Roman" pitchFamily="18" charset="0"/>
              </a:rPr>
              <a:t>（</a:t>
            </a:r>
            <a:r>
              <a:rPr lang="en-US" altLang="zh-CN" b="1" dirty="0" smtClean="0">
                <a:effectLst>
                  <a:outerShdw blurRad="38100" dist="38100" dir="2700000" algn="tl">
                    <a:srgbClr val="C0C0C0"/>
                  </a:outerShdw>
                </a:effectLst>
                <a:latin typeface="Times New Roman" pitchFamily="18" charset="0"/>
              </a:rPr>
              <a:t>TDMA</a:t>
            </a:r>
            <a:r>
              <a:rPr lang="zh-CN" altLang="en-US" b="1" dirty="0" smtClean="0">
                <a:latin typeface="Times New Roman" pitchFamily="18" charset="0"/>
              </a:rPr>
              <a:t>）、码分多址（</a:t>
            </a:r>
            <a:r>
              <a:rPr lang="en-US" altLang="zh-CN" b="1" dirty="0" smtClean="0">
                <a:latin typeface="Times New Roman" pitchFamily="18" charset="0"/>
              </a:rPr>
              <a:t>CDMA</a:t>
            </a:r>
            <a:r>
              <a:rPr lang="zh-CN" altLang="en-US" b="1" dirty="0" smtClean="0">
                <a:latin typeface="Times New Roman" pitchFamily="18" charset="0"/>
              </a:rPr>
              <a:t>）和空分多址（</a:t>
            </a:r>
            <a:r>
              <a:rPr lang="en-US" altLang="zh-CN" b="1" dirty="0" smtClean="0">
                <a:latin typeface="Times New Roman" pitchFamily="18" charset="0"/>
              </a:rPr>
              <a:t>SDMA</a:t>
            </a:r>
            <a:r>
              <a:rPr lang="zh-CN" altLang="en-US" b="1" dirty="0" smtClean="0">
                <a:latin typeface="Times New Roman" pitchFamily="18" charset="0"/>
              </a:rPr>
              <a:t>）。</a:t>
            </a:r>
          </a:p>
          <a:p>
            <a:pPr eaLnBrk="1" hangingPunct="1">
              <a:defRPr/>
            </a:pPr>
            <a:r>
              <a:rPr lang="en-US" altLang="zh-CN" b="1" dirty="0" smtClean="0">
                <a:latin typeface="Times New Roman" pitchFamily="18" charset="0"/>
              </a:rPr>
              <a:t>TDMA</a:t>
            </a:r>
            <a:r>
              <a:rPr lang="zh-CN" altLang="en-US" b="1" dirty="0" smtClean="0">
                <a:latin typeface="Times New Roman" pitchFamily="18" charset="0"/>
              </a:rPr>
              <a:t>和</a:t>
            </a:r>
            <a:r>
              <a:rPr lang="en-US" altLang="zh-CN" b="1" dirty="0" smtClean="0">
                <a:latin typeface="Times New Roman" pitchFamily="18" charset="0"/>
              </a:rPr>
              <a:t>CDMA</a:t>
            </a:r>
            <a:r>
              <a:rPr lang="zh-CN" altLang="en-US" b="1" dirty="0" smtClean="0">
                <a:latin typeface="Times New Roman" pitchFamily="18" charset="0"/>
              </a:rPr>
              <a:t>都是以</a:t>
            </a:r>
            <a:r>
              <a:rPr lang="en-US" altLang="zh-CN" b="1" dirty="0" smtClean="0">
                <a:latin typeface="Times New Roman" pitchFamily="18" charset="0"/>
              </a:rPr>
              <a:t>FDMA</a:t>
            </a:r>
            <a:r>
              <a:rPr lang="zh-CN" altLang="en-US" b="1" dirty="0" smtClean="0">
                <a:latin typeface="Times New Roman" pitchFamily="18" charset="0"/>
              </a:rPr>
              <a:t>为基础的</a:t>
            </a:r>
            <a:r>
              <a:rPr lang="zh-CN" altLang="en-US" b="1" dirty="0" smtClean="0"/>
              <a:t>。</a:t>
            </a:r>
            <a:endParaRPr lang="en-US" altLang="zh-CN" b="1" dirty="0" smtClean="0"/>
          </a:p>
          <a:p>
            <a:pPr eaLnBrk="1" hangingPunct="1">
              <a:buFont typeface="Wingdings" pitchFamily="2" charset="2"/>
              <a:buNone/>
              <a:defRPr/>
            </a:pPr>
            <a:r>
              <a:rPr lang="zh-CN" altLang="en-US" b="1" dirty="0" smtClean="0"/>
              <a:t>   更准确地说，应该称作：</a:t>
            </a: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TDMA</a:t>
            </a:r>
            <a:r>
              <a:rPr lang="en-US" altLang="zh-CN"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/FDMA</a:t>
            </a:r>
            <a:r>
              <a:rPr lang="zh-CN" altLang="en-US" b="1" dirty="0" smtClean="0">
                <a:latin typeface="Times New Roman" pitchFamily="18" charset="0"/>
                <a:cs typeface="Times New Roman" pitchFamily="18" charset="0"/>
              </a:rPr>
              <a:t>和</a:t>
            </a: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CDMA</a:t>
            </a:r>
            <a:r>
              <a:rPr lang="en-US" altLang="zh-CN"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/FDMA</a:t>
            </a:r>
            <a:r>
              <a:rPr lang="zh-CN" altLang="en-US" b="1" dirty="0" smtClean="0">
                <a:latin typeface="Times New Roman" pitchFamily="18" charset="0"/>
                <a:cs typeface="Times New Roman" pitchFamily="18" charset="0"/>
              </a:rPr>
              <a:t>。</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t>   所以目前应先搞清楚</a:t>
            </a:r>
            <a:r>
              <a:rPr lang="en-US" altLang="zh-CN" b="1" dirty="0" smtClean="0">
                <a:latin typeface="Times New Roman" pitchFamily="18" charset="0"/>
              </a:rPr>
              <a:t>FDMA</a:t>
            </a:r>
            <a:r>
              <a:rPr lang="zh-CN" altLang="en-US" b="1" dirty="0" smtClean="0">
                <a:latin typeface="Times New Roman" pitchFamily="18" charset="0"/>
              </a:rPr>
              <a:t>的含义</a:t>
            </a:r>
            <a:r>
              <a:rPr lang="zh-CN" altLang="en-US" b="1" dirty="0" smtClean="0"/>
              <a:t>。   </a:t>
            </a:r>
            <a:endParaRPr lang="zh-CN" altLang="en-US" b="1" dirty="0" smtClean="0">
              <a:latin typeface="Times New Roman" pitchFamily="18" charset="0"/>
            </a:endParaRPr>
          </a:p>
          <a:p>
            <a:pPr eaLnBrk="1" hangingPunct="1">
              <a:buFont typeface="Wingdings" pitchFamily="2" charset="2"/>
              <a:buNone/>
              <a:defRPr/>
            </a:pPr>
            <a:endParaRPr lang="en-US" altLang="zh-CN"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zh-CN" sz="4000" b="1" dirty="0" smtClean="0">
                <a:latin typeface="Times New Roman" pitchFamily="18" charset="0"/>
              </a:rPr>
              <a:t>TDMA</a:t>
            </a:r>
          </a:p>
        </p:txBody>
      </p:sp>
      <p:sp>
        <p:nvSpPr>
          <p:cNvPr id="201731" name="Rectangle 3"/>
          <p:cNvSpPr>
            <a:spLocks noGrp="1" noChangeArrowheads="1"/>
          </p:cNvSpPr>
          <p:nvPr>
            <p:ph type="body" idx="1"/>
          </p:nvPr>
        </p:nvSpPr>
        <p:spPr>
          <a:xfrm>
            <a:off x="762000" y="2209800"/>
            <a:ext cx="8077200" cy="4114800"/>
          </a:xfrm>
        </p:spPr>
        <p:txBody>
          <a:bodyPr/>
          <a:lstStyle/>
          <a:p>
            <a:pPr eaLnBrk="1" hangingPunct="1">
              <a:lnSpc>
                <a:spcPct val="90000"/>
              </a:lnSpc>
              <a:defRPr/>
            </a:pPr>
            <a:r>
              <a:rPr lang="zh-CN" altLang="en-US" sz="2800" b="1" dirty="0" smtClean="0">
                <a:latin typeface="Times New Roman" pitchFamily="18" charset="0"/>
              </a:rPr>
              <a:t>所有</a:t>
            </a:r>
            <a:r>
              <a:rPr lang="en-US" altLang="zh-CN" sz="2800" b="1" dirty="0" smtClean="0">
                <a:latin typeface="Times New Roman" pitchFamily="18" charset="0"/>
              </a:rPr>
              <a:t>TDMA</a:t>
            </a:r>
            <a:r>
              <a:rPr lang="zh-CN" altLang="en-US" sz="2800" b="1" dirty="0" smtClean="0">
                <a:latin typeface="Times New Roman" pitchFamily="18" charset="0"/>
              </a:rPr>
              <a:t>系统都要先进行频道划分</a:t>
            </a:r>
            <a:r>
              <a:rPr lang="en-US" altLang="zh-CN" sz="2800" b="1" dirty="0" smtClean="0">
                <a:latin typeface="Times New Roman" pitchFamily="18" charset="0"/>
              </a:rPr>
              <a:t>——</a:t>
            </a:r>
            <a:r>
              <a:rPr lang="zh-CN" altLang="en-US" sz="2800" b="1" dirty="0" smtClean="0">
                <a:latin typeface="Times New Roman" pitchFamily="18" charset="0"/>
              </a:rPr>
              <a:t>即以</a:t>
            </a:r>
            <a:r>
              <a:rPr lang="en-US" altLang="zh-CN" sz="2800" b="1" dirty="0" smtClean="0">
                <a:latin typeface="Times New Roman" pitchFamily="18" charset="0"/>
              </a:rPr>
              <a:t>FDMA</a:t>
            </a:r>
            <a:r>
              <a:rPr lang="zh-CN" altLang="en-US" sz="2800" b="1" dirty="0" smtClean="0">
                <a:latin typeface="Times New Roman" pitchFamily="18" charset="0"/>
              </a:rPr>
              <a:t>为基础。如</a:t>
            </a:r>
            <a:r>
              <a:rPr lang="en-US" altLang="zh-CN" sz="2800" b="1" dirty="0" smtClean="0">
                <a:latin typeface="Times New Roman" pitchFamily="18" charset="0"/>
              </a:rPr>
              <a:t>GSM</a:t>
            </a:r>
            <a:r>
              <a:rPr lang="zh-CN" altLang="en-US" sz="2800" b="1" dirty="0" smtClean="0">
                <a:latin typeface="Times New Roman" pitchFamily="18" charset="0"/>
              </a:rPr>
              <a:t>每个频道占用</a:t>
            </a:r>
            <a:r>
              <a:rPr lang="en-US" altLang="zh-CN" sz="2800" b="1" dirty="0" smtClean="0">
                <a:latin typeface="Times New Roman" pitchFamily="18" charset="0"/>
              </a:rPr>
              <a:t>200kHz</a:t>
            </a:r>
            <a:r>
              <a:rPr lang="zh-CN" altLang="en-US" sz="2800" b="1" dirty="0" smtClean="0">
                <a:latin typeface="Times New Roman" pitchFamily="18" charset="0"/>
              </a:rPr>
              <a:t>。</a:t>
            </a:r>
          </a:p>
          <a:p>
            <a:pPr eaLnBrk="1" hangingPunct="1">
              <a:lnSpc>
                <a:spcPct val="90000"/>
              </a:lnSpc>
              <a:defRPr/>
            </a:pPr>
            <a:r>
              <a:rPr lang="zh-CN" altLang="en-US" sz="2800" b="1" dirty="0" smtClean="0">
                <a:latin typeface="Times New Roman" pitchFamily="18" charset="0"/>
              </a:rPr>
              <a:t>在频道一定（即调制载波一定）的情况下，由若干个用户通过时间的划分来占用该频道，这种时间的划分也就达到了区分使用相同载波的各个用户的目的。</a:t>
            </a:r>
          </a:p>
          <a:p>
            <a:pPr eaLnBrk="1" hangingPunct="1">
              <a:lnSpc>
                <a:spcPct val="90000"/>
              </a:lnSpc>
              <a:defRPr/>
            </a:pPr>
            <a:r>
              <a:rPr lang="zh-CN" altLang="en-US" sz="2800" b="1" dirty="0" smtClean="0">
                <a:latin typeface="Times New Roman" pitchFamily="18" charset="0"/>
              </a:rPr>
              <a:t>如：</a:t>
            </a:r>
            <a:r>
              <a:rPr lang="en-US" altLang="zh-CN" sz="2800" b="1" dirty="0" smtClean="0">
                <a:latin typeface="Times New Roman" pitchFamily="18" charset="0"/>
              </a:rPr>
              <a:t>GSM</a:t>
            </a:r>
            <a:r>
              <a:rPr lang="zh-CN" altLang="en-US" sz="2800" b="1" dirty="0" smtClean="0">
                <a:latin typeface="Times New Roman" pitchFamily="18" charset="0"/>
              </a:rPr>
              <a:t>每个频道进一步被划分为周期性重复的</a:t>
            </a:r>
            <a:r>
              <a:rPr lang="en-US" altLang="zh-CN" sz="2800" b="1" dirty="0" smtClean="0">
                <a:effectLst>
                  <a:outerShdw blurRad="38100" dist="38100" dir="2700000" algn="tl">
                    <a:srgbClr val="C0C0C0"/>
                  </a:outerShdw>
                </a:effectLst>
                <a:latin typeface="Times New Roman" pitchFamily="18" charset="0"/>
              </a:rPr>
              <a:t>8</a:t>
            </a:r>
            <a:r>
              <a:rPr lang="zh-CN" altLang="en-US" sz="2800" b="1" dirty="0" smtClean="0">
                <a:effectLst>
                  <a:outerShdw blurRad="38100" dist="38100" dir="2700000" algn="tl">
                    <a:srgbClr val="C0C0C0"/>
                  </a:outerShdw>
                </a:effectLst>
                <a:latin typeface="Times New Roman" pitchFamily="18" charset="0"/>
              </a:rPr>
              <a:t>个时隙</a:t>
            </a:r>
            <a:r>
              <a:rPr lang="zh-CN" altLang="en-US" sz="2800" b="1" dirty="0" smtClean="0">
                <a:latin typeface="Times New Roman" pitchFamily="18" charset="0"/>
              </a:rPr>
              <a:t>（称作</a:t>
            </a:r>
            <a:r>
              <a:rPr lang="en-US" altLang="zh-CN" sz="2800" b="1" dirty="0" smtClean="0">
                <a:effectLst>
                  <a:outerShdw blurRad="38100" dist="38100" dir="2700000" algn="tl">
                    <a:srgbClr val="C0C0C0"/>
                  </a:outerShdw>
                </a:effectLst>
                <a:latin typeface="Times New Roman" pitchFamily="18" charset="0"/>
              </a:rPr>
              <a:t>1</a:t>
            </a:r>
            <a:r>
              <a:rPr lang="zh-CN" altLang="en-US" sz="2800" b="1" dirty="0" smtClean="0">
                <a:effectLst>
                  <a:outerShdw blurRad="38100" dist="38100" dir="2700000" algn="tl">
                    <a:srgbClr val="C0C0C0"/>
                  </a:outerShdw>
                </a:effectLst>
                <a:latin typeface="Times New Roman" pitchFamily="18" charset="0"/>
              </a:rPr>
              <a:t>个帧</a:t>
            </a:r>
            <a:r>
              <a:rPr lang="zh-CN" altLang="en-US" sz="2800" b="1" dirty="0" smtClean="0">
                <a:latin typeface="Times New Roman" pitchFamily="18" charset="0"/>
              </a:rPr>
              <a:t>），某个用户通过周期性地占用其中</a:t>
            </a:r>
            <a:r>
              <a:rPr lang="en-US" altLang="zh-CN" sz="2800" b="1" dirty="0" smtClean="0">
                <a:latin typeface="Times New Roman" pitchFamily="18" charset="0"/>
              </a:rPr>
              <a:t>1</a:t>
            </a:r>
            <a:r>
              <a:rPr lang="zh-CN" altLang="en-US" sz="2800" b="1" dirty="0" smtClean="0">
                <a:latin typeface="Times New Roman" pitchFamily="18" charset="0"/>
              </a:rPr>
              <a:t>个时隙来使用信道。即</a:t>
            </a:r>
            <a:r>
              <a:rPr lang="en-US" altLang="zh-CN" sz="2800" b="1" dirty="0" smtClean="0">
                <a:latin typeface="Times New Roman" pitchFamily="18" charset="0"/>
              </a:rPr>
              <a:t>GSM</a:t>
            </a:r>
            <a:r>
              <a:rPr lang="zh-CN" altLang="en-US" sz="2800" b="1" dirty="0" smtClean="0">
                <a:latin typeface="Times New Roman" pitchFamily="18" charset="0"/>
              </a:rPr>
              <a:t>系统一个频道可以容纳</a:t>
            </a:r>
            <a:r>
              <a:rPr lang="en-US" altLang="zh-CN" sz="2800" b="1" dirty="0" smtClean="0">
                <a:latin typeface="Times New Roman" pitchFamily="18" charset="0"/>
              </a:rPr>
              <a:t>8</a:t>
            </a:r>
            <a:r>
              <a:rPr lang="zh-CN" altLang="en-US" sz="2800" b="1" dirty="0" smtClean="0">
                <a:latin typeface="Times New Roman" pitchFamily="18" charset="0"/>
              </a:rPr>
              <a:t>个用户。</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4000" b="1" dirty="0" smtClean="0">
                <a:latin typeface="Times New Roman" pitchFamily="18" charset="0"/>
                <a:ea typeface="+mn-ea"/>
                <a:cs typeface="Times New Roman" pitchFamily="18" charset="0"/>
              </a:rPr>
              <a:t>GSM</a:t>
            </a:r>
            <a:r>
              <a:rPr lang="zh-CN" altLang="en-US" sz="4000" b="1" dirty="0" smtClean="0">
                <a:latin typeface="Times New Roman" pitchFamily="18" charset="0"/>
                <a:ea typeface="+mn-ea"/>
                <a:cs typeface="Times New Roman" pitchFamily="18" charset="0"/>
              </a:rPr>
              <a:t>上、下行链路</a:t>
            </a:r>
            <a:endParaRPr lang="zh-CN" altLang="en-US" sz="4000" b="1" dirty="0">
              <a:latin typeface="Times New Roman" pitchFamily="18" charset="0"/>
              <a:ea typeface="+mn-ea"/>
              <a:cs typeface="Times New Roman" pitchFamily="18" charset="0"/>
            </a:endParaRPr>
          </a:p>
        </p:txBody>
      </p:sp>
      <p:graphicFrame>
        <p:nvGraphicFramePr>
          <p:cNvPr id="3074" name="Object 2"/>
          <p:cNvGraphicFramePr>
            <a:graphicFrameLocks noChangeAspect="1"/>
          </p:cNvGraphicFramePr>
          <p:nvPr/>
        </p:nvGraphicFramePr>
        <p:xfrm>
          <a:off x="2362200" y="1905000"/>
          <a:ext cx="4070350" cy="1066800"/>
        </p:xfrm>
        <a:graphic>
          <a:graphicData uri="http://schemas.openxmlformats.org/presentationml/2006/ole">
            <p:oleObj spid="_x0000_s72706" name="公式" r:id="rId3" imgW="1841400" imgH="482400" progId="Equation.3">
              <p:embed/>
            </p:oleObj>
          </a:graphicData>
        </a:graphic>
      </p:graphicFrame>
      <p:sp>
        <p:nvSpPr>
          <p:cNvPr id="11" name="TextBox 10"/>
          <p:cNvSpPr txBox="1"/>
          <p:nvPr/>
        </p:nvSpPr>
        <p:spPr>
          <a:xfrm>
            <a:off x="304800" y="3048000"/>
            <a:ext cx="8458200" cy="523875"/>
          </a:xfrm>
          <a:prstGeom prst="rect">
            <a:avLst/>
          </a:prstGeom>
          <a:noFill/>
        </p:spPr>
        <p:txBody>
          <a:bodyPr>
            <a:spAutoFit/>
          </a:bodyPr>
          <a:lstStyle/>
          <a:p>
            <a:pPr algn="l">
              <a:defRPr/>
            </a:pPr>
            <a:r>
              <a:rPr lang="en-US" altLang="zh-CN" sz="2800" i="1" dirty="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rPr>
              <a:t>n</a:t>
            </a:r>
            <a:r>
              <a:rPr lang="zh-CN" altLang="en-US" sz="2800" dirty="0">
                <a:solidFill>
                  <a:schemeClr val="tx1"/>
                </a:solidFill>
                <a:latin typeface="Times New Roman" pitchFamily="18" charset="0"/>
                <a:ea typeface="+mn-ea"/>
                <a:cs typeface="Times New Roman" pitchFamily="18" charset="0"/>
              </a:rPr>
              <a:t>称作</a:t>
            </a:r>
            <a:r>
              <a:rPr lang="zh-CN" altLang="en-US" sz="2800" dirty="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rPr>
              <a:t>绝对射频信道号</a:t>
            </a:r>
            <a:r>
              <a:rPr lang="en-US" altLang="zh-CN" sz="2800" dirty="0">
                <a:solidFill>
                  <a:schemeClr val="tx1"/>
                </a:solidFill>
                <a:latin typeface="Times New Roman" pitchFamily="18" charset="0"/>
                <a:ea typeface="+mn-ea"/>
                <a:cs typeface="Times New Roman" pitchFamily="18" charset="0"/>
              </a:rPr>
              <a:t>(</a:t>
            </a:r>
            <a:r>
              <a:rPr lang="en-US" altLang="zh-CN" sz="2800" dirty="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rPr>
              <a:t>ARFCN</a:t>
            </a:r>
            <a:r>
              <a:rPr lang="en-US" altLang="zh-CN" sz="2800" dirty="0">
                <a:solidFill>
                  <a:schemeClr val="tx1"/>
                </a:solidFill>
                <a:latin typeface="Times New Roman" pitchFamily="18" charset="0"/>
                <a:ea typeface="+mn-ea"/>
                <a:cs typeface="Times New Roman" pitchFamily="18" charset="0"/>
              </a:rPr>
              <a:t>)</a:t>
            </a:r>
            <a:r>
              <a:rPr lang="zh-CN" altLang="en-US" sz="2800" dirty="0">
                <a:solidFill>
                  <a:schemeClr val="tx1"/>
                </a:solidFill>
                <a:latin typeface="Times New Roman" pitchFamily="18" charset="0"/>
                <a:ea typeface="+mn-ea"/>
                <a:cs typeface="Times New Roman" pitchFamily="18" charset="0"/>
              </a:rPr>
              <a:t>，</a:t>
            </a:r>
            <a:r>
              <a:rPr lang="en-US" altLang="zh-CN" sz="2800" i="1" dirty="0">
                <a:solidFill>
                  <a:schemeClr val="tx1"/>
                </a:solidFill>
                <a:effectLst>
                  <a:outerShdw blurRad="38100" dist="38100" dir="2700000" algn="tl">
                    <a:srgbClr val="000000">
                      <a:alpha val="43137"/>
                    </a:srgbClr>
                  </a:outerShdw>
                </a:effectLst>
                <a:latin typeface="Times New Roman" pitchFamily="18" charset="0"/>
                <a:ea typeface="+mn-ea"/>
                <a:cs typeface="Times New Roman" pitchFamily="18" charset="0"/>
              </a:rPr>
              <a:t>n</a:t>
            </a:r>
            <a:r>
              <a:rPr lang="en-US" altLang="zh-CN" sz="2800" dirty="0">
                <a:solidFill>
                  <a:schemeClr val="tx1"/>
                </a:solidFill>
                <a:latin typeface="Times New Roman" pitchFamily="18" charset="0"/>
                <a:ea typeface="+mn-ea"/>
                <a:cs typeface="Times New Roman" pitchFamily="18" charset="0"/>
              </a:rPr>
              <a:t>=1</a:t>
            </a:r>
            <a:r>
              <a:rPr lang="zh-CN" altLang="en-US" sz="2800" dirty="0">
                <a:solidFill>
                  <a:schemeClr val="tx1"/>
                </a:solidFill>
                <a:latin typeface="Times New Roman" pitchFamily="18" charset="0"/>
                <a:ea typeface="+mn-ea"/>
                <a:cs typeface="Times New Roman" pitchFamily="18" charset="0"/>
              </a:rPr>
              <a:t>、</a:t>
            </a:r>
            <a:r>
              <a:rPr lang="en-US" altLang="zh-CN" sz="2800" dirty="0">
                <a:solidFill>
                  <a:schemeClr val="tx1"/>
                </a:solidFill>
                <a:latin typeface="Times New Roman" pitchFamily="18" charset="0"/>
                <a:ea typeface="+mn-ea"/>
                <a:cs typeface="Times New Roman" pitchFamily="18" charset="0"/>
              </a:rPr>
              <a:t>2</a:t>
            </a:r>
            <a:r>
              <a:rPr lang="zh-CN" altLang="en-US" sz="2800" dirty="0">
                <a:solidFill>
                  <a:schemeClr val="tx1"/>
                </a:solidFill>
                <a:latin typeface="Times New Roman" pitchFamily="18" charset="0"/>
                <a:ea typeface="+mn-ea"/>
                <a:cs typeface="Times New Roman" pitchFamily="18" charset="0"/>
              </a:rPr>
              <a:t>、</a:t>
            </a:r>
            <a:r>
              <a:rPr lang="en-US" altLang="zh-CN" sz="2800" dirty="0">
                <a:solidFill>
                  <a:schemeClr val="tx1"/>
                </a:solidFill>
                <a:latin typeface="Times New Roman" pitchFamily="18" charset="0"/>
                <a:ea typeface="+mn-ea"/>
                <a:cs typeface="Times New Roman" pitchFamily="18" charset="0"/>
              </a:rPr>
              <a:t>…</a:t>
            </a:r>
            <a:r>
              <a:rPr lang="zh-CN" altLang="en-US" sz="2800" dirty="0">
                <a:solidFill>
                  <a:schemeClr val="tx1"/>
                </a:solidFill>
                <a:latin typeface="Times New Roman" pitchFamily="18" charset="0"/>
                <a:ea typeface="+mn-ea"/>
                <a:cs typeface="Times New Roman" pitchFamily="18" charset="0"/>
              </a:rPr>
              <a:t>、</a:t>
            </a:r>
            <a:r>
              <a:rPr lang="en-US" altLang="zh-CN" sz="2800" dirty="0">
                <a:solidFill>
                  <a:schemeClr val="tx1"/>
                </a:solidFill>
                <a:latin typeface="Times New Roman" pitchFamily="18" charset="0"/>
                <a:ea typeface="+mn-ea"/>
                <a:cs typeface="Times New Roman" pitchFamily="18" charset="0"/>
              </a:rPr>
              <a:t>124</a:t>
            </a:r>
            <a:r>
              <a:rPr lang="zh-CN" altLang="en-US" sz="2800" dirty="0">
                <a:solidFill>
                  <a:schemeClr val="tx1"/>
                </a:solidFill>
                <a:latin typeface="Times New Roman" pitchFamily="18" charset="0"/>
                <a:ea typeface="+mn-ea"/>
                <a:cs typeface="Times New Roman" pitchFamily="18" charset="0"/>
              </a:rPr>
              <a:t>。</a:t>
            </a:r>
          </a:p>
        </p:txBody>
      </p:sp>
      <p:sp>
        <p:nvSpPr>
          <p:cNvPr id="3081" name="Line 9"/>
          <p:cNvSpPr>
            <a:spLocks noChangeShapeType="1"/>
          </p:cNvSpPr>
          <p:nvPr/>
        </p:nvSpPr>
        <p:spPr bwMode="auto">
          <a:xfrm>
            <a:off x="381000" y="3581400"/>
            <a:ext cx="0" cy="990600"/>
          </a:xfrm>
          <a:prstGeom prst="line">
            <a:avLst/>
          </a:prstGeom>
          <a:noFill/>
          <a:ln w="25400">
            <a:solidFill>
              <a:schemeClr val="tx1"/>
            </a:solidFill>
            <a:round/>
            <a:headEnd type="triangle" w="lg" len="lg"/>
            <a:tailEnd/>
          </a:ln>
          <a:effectLst/>
        </p:spPr>
        <p:txBody>
          <a:bodyPr>
            <a:spAutoFit/>
          </a:bodyPr>
          <a:lstStyle/>
          <a:p>
            <a:endParaRPr lang="zh-CN" altLang="en-US"/>
          </a:p>
        </p:txBody>
      </p:sp>
      <p:sp>
        <p:nvSpPr>
          <p:cNvPr id="3082" name="Text Box 10"/>
          <p:cNvSpPr txBox="1">
            <a:spLocks noChangeArrowheads="1"/>
          </p:cNvSpPr>
          <p:nvPr/>
        </p:nvSpPr>
        <p:spPr bwMode="auto">
          <a:xfrm>
            <a:off x="0" y="3505200"/>
            <a:ext cx="457200" cy="519113"/>
          </a:xfrm>
          <a:prstGeom prst="rect">
            <a:avLst/>
          </a:prstGeom>
          <a:noFill/>
          <a:ln w="9525" algn="ctr">
            <a:noFill/>
            <a:miter lim="800000"/>
            <a:headEnd/>
            <a:tailEnd/>
          </a:ln>
          <a:effectLst/>
        </p:spPr>
        <p:txBody>
          <a:bodyPr>
            <a:spAutoFit/>
          </a:bodyPr>
          <a:lstStyle/>
          <a:p>
            <a:r>
              <a:rPr lang="en-US" altLang="zh-CN" sz="2800" i="1">
                <a:solidFill>
                  <a:schemeClr val="tx1"/>
                </a:solidFill>
                <a:latin typeface="Times New Roman" pitchFamily="18" charset="0"/>
              </a:rPr>
              <a:t>f</a:t>
            </a:r>
          </a:p>
        </p:txBody>
      </p:sp>
      <p:sp>
        <p:nvSpPr>
          <p:cNvPr id="3083" name="Line 11"/>
          <p:cNvSpPr>
            <a:spLocks noChangeShapeType="1"/>
          </p:cNvSpPr>
          <p:nvPr/>
        </p:nvSpPr>
        <p:spPr bwMode="auto">
          <a:xfrm>
            <a:off x="6477000" y="6629400"/>
            <a:ext cx="1828800" cy="0"/>
          </a:xfrm>
          <a:prstGeom prst="line">
            <a:avLst/>
          </a:prstGeom>
          <a:noFill/>
          <a:ln w="25400">
            <a:solidFill>
              <a:schemeClr val="tx1"/>
            </a:solidFill>
            <a:round/>
            <a:headEnd/>
            <a:tailEnd type="triangle" w="lg" len="lg"/>
          </a:ln>
          <a:effectLst/>
        </p:spPr>
        <p:txBody>
          <a:bodyPr>
            <a:spAutoFit/>
          </a:bodyPr>
          <a:lstStyle/>
          <a:p>
            <a:endParaRPr lang="zh-CN" altLang="en-US"/>
          </a:p>
        </p:txBody>
      </p:sp>
      <p:sp>
        <p:nvSpPr>
          <p:cNvPr id="3084" name="Text Box 12"/>
          <p:cNvSpPr txBox="1">
            <a:spLocks noChangeArrowheads="1"/>
          </p:cNvSpPr>
          <p:nvPr/>
        </p:nvSpPr>
        <p:spPr bwMode="auto">
          <a:xfrm>
            <a:off x="7620000" y="6172200"/>
            <a:ext cx="990600" cy="519113"/>
          </a:xfrm>
          <a:prstGeom prst="rect">
            <a:avLst/>
          </a:prstGeom>
          <a:noFill/>
          <a:ln w="9525" algn="ctr">
            <a:noFill/>
            <a:miter lim="800000"/>
            <a:headEnd/>
            <a:tailEnd/>
          </a:ln>
          <a:effectLst/>
        </p:spPr>
        <p:txBody>
          <a:bodyPr>
            <a:spAutoFit/>
          </a:bodyPr>
          <a:lstStyle/>
          <a:p>
            <a:r>
              <a:rPr lang="en-US" altLang="zh-CN" sz="2800" i="1">
                <a:solidFill>
                  <a:schemeClr val="tx1"/>
                </a:solidFill>
                <a:latin typeface="Times New Roman" pitchFamily="18" charset="0"/>
              </a:rPr>
              <a:t>t</a:t>
            </a:r>
          </a:p>
        </p:txBody>
      </p:sp>
      <p:pic>
        <p:nvPicPr>
          <p:cNvPr id="3085" name="Picture 13"/>
          <p:cNvPicPr>
            <a:picLocks noChangeAspect="1" noChangeArrowheads="1"/>
          </p:cNvPicPr>
          <p:nvPr/>
        </p:nvPicPr>
        <p:blipFill>
          <a:blip r:embed="rId4" cstate="print"/>
          <a:srcRect/>
          <a:stretch>
            <a:fillRect/>
          </a:stretch>
        </p:blipFill>
        <p:spPr bwMode="auto">
          <a:xfrm>
            <a:off x="533400" y="3581400"/>
            <a:ext cx="7543800" cy="28956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800" b="1" i="0" u="none" strike="noStrike" cap="none" normalizeH="0" baseline="0" smtClean="0">
            <a:ln>
              <a:noFill/>
            </a:ln>
            <a:solidFill>
              <a:schemeClr val="tx2"/>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1800" b="1" i="0" u="none" strike="noStrike" cap="none" normalizeH="0" baseline="0" smtClean="0">
            <a:ln>
              <a:noFill/>
            </a:ln>
            <a:solidFill>
              <a:schemeClr val="tx2"/>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8727</TotalTime>
  <Words>6983</Words>
  <Application>Microsoft Office PowerPoint</Application>
  <PresentationFormat>全屏显示(4:3)</PresentationFormat>
  <Paragraphs>797</Paragraphs>
  <Slides>116</Slides>
  <Notes>85</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116</vt:i4>
      </vt:variant>
    </vt:vector>
  </HeadingPairs>
  <TitlesOfParts>
    <vt:vector size="118" baseType="lpstr">
      <vt:lpstr>Blends</vt:lpstr>
      <vt:lpstr>公式</vt:lpstr>
      <vt:lpstr>概述部分 提纲</vt:lpstr>
      <vt:lpstr>一、无线通信的特点 （1）</vt:lpstr>
      <vt:lpstr>一、无线通信的特点 （2）</vt:lpstr>
      <vt:lpstr>一、无线通信的特点 （3）</vt:lpstr>
      <vt:lpstr>一、无线通信的特点 （4）</vt:lpstr>
      <vt:lpstr>一、无线通信的特点 （5）</vt:lpstr>
      <vt:lpstr>一、无线通信的特点 （6）</vt:lpstr>
      <vt:lpstr>二、无线电波的频段的划分</vt:lpstr>
      <vt:lpstr>幻灯片 9</vt:lpstr>
      <vt:lpstr>幻灯片 10</vt:lpstr>
      <vt:lpstr>幻灯片 11</vt:lpstr>
      <vt:lpstr>幻灯片 12</vt:lpstr>
      <vt:lpstr>幻灯片 13</vt:lpstr>
      <vt:lpstr>幻灯片 14</vt:lpstr>
      <vt:lpstr>幻灯片 15</vt:lpstr>
      <vt:lpstr>幻灯片 16</vt:lpstr>
      <vt:lpstr>地面反射双线模型</vt:lpstr>
      <vt:lpstr>三、无线收发信机(transceiver) 简介</vt:lpstr>
      <vt:lpstr>幻灯片 19</vt:lpstr>
      <vt:lpstr>幻灯片 20</vt:lpstr>
      <vt:lpstr>幻灯片 21</vt:lpstr>
      <vt:lpstr>幻灯片 22</vt:lpstr>
      <vt:lpstr>无线网卡（WLAN）实图</vt:lpstr>
      <vt:lpstr>SDR(Software Defined Radio)</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TDD中的往返时延</vt:lpstr>
      <vt:lpstr>幻灯片 42</vt:lpstr>
      <vt:lpstr>幻灯片 43</vt:lpstr>
      <vt:lpstr>幻灯片 44</vt:lpstr>
      <vt:lpstr>幻灯片 45</vt:lpstr>
      <vt:lpstr>CDMA/TDD系统中可能存在的干扰</vt:lpstr>
      <vt:lpstr>小结（1）</vt:lpstr>
      <vt:lpstr>小结（2）</vt:lpstr>
      <vt:lpstr>幻灯片 49</vt:lpstr>
      <vt:lpstr>PHS帧结构</vt:lpstr>
      <vt:lpstr>WCDMA/FDD和WCDMA/TDD</vt:lpstr>
      <vt:lpstr>常见无线通信系统 和                     标准化蜂窝系统简介</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对数据速率的不同需求</vt:lpstr>
      <vt:lpstr>无线传感器网络 (一种不需要基础设施的分布式网络)</vt:lpstr>
      <vt:lpstr>传感器节点</vt:lpstr>
      <vt:lpstr>传感器网络举例</vt:lpstr>
      <vt:lpstr>覆盖范围和用户数目</vt:lpstr>
      <vt:lpstr>幻灯片 69</vt:lpstr>
      <vt:lpstr>移动性</vt:lpstr>
      <vt:lpstr>幻灯片 71</vt:lpstr>
      <vt:lpstr>电能消耗</vt:lpstr>
      <vt:lpstr>频谱使用</vt:lpstr>
      <vt:lpstr>传输方向、服务质量</vt:lpstr>
      <vt:lpstr>(三)  标准化蜂窝系统简介</vt:lpstr>
      <vt:lpstr>无线资源如何使用？</vt:lpstr>
      <vt:lpstr>中继(Trunking)无线系统</vt:lpstr>
      <vt:lpstr>幻灯片 78</vt:lpstr>
      <vt:lpstr>传统大区制无线移动通信系统(0G)</vt:lpstr>
      <vt:lpstr>什么是蜂窝系统？</vt:lpstr>
      <vt:lpstr>大区制与小区制的区别</vt:lpstr>
      <vt:lpstr>什么是频率复用？</vt:lpstr>
      <vt:lpstr>频率复用例</vt:lpstr>
      <vt:lpstr>蜂窝概念由来</vt:lpstr>
      <vt:lpstr>多址（Multiple Access）概念</vt:lpstr>
      <vt:lpstr>多用户通信系统</vt:lpstr>
      <vt:lpstr>什么是多址？</vt:lpstr>
      <vt:lpstr>最基本的多址方式——FDMA</vt:lpstr>
      <vt:lpstr>幻灯片 89</vt:lpstr>
      <vt:lpstr>幻灯片 90</vt:lpstr>
      <vt:lpstr>多址方式与双工方式的概念区分</vt:lpstr>
      <vt:lpstr>幻灯片 92</vt:lpstr>
      <vt:lpstr>幻灯片 93</vt:lpstr>
      <vt:lpstr>幻灯片 94</vt:lpstr>
      <vt:lpstr>幻灯片 95</vt:lpstr>
      <vt:lpstr>FDMA与FDM概念的区分</vt:lpstr>
      <vt:lpstr>幻灯片 97</vt:lpstr>
      <vt:lpstr>TDMA</vt:lpstr>
      <vt:lpstr>GSM上、下行链路</vt:lpstr>
      <vt:lpstr>幻灯片 100</vt:lpstr>
      <vt:lpstr>标准化的蜂窝系统经历了哪些发展阶段？</vt:lpstr>
      <vt:lpstr>各代系统及其标准化示意图</vt:lpstr>
      <vt:lpstr>各代典型系统举例</vt:lpstr>
      <vt:lpstr>1G模拟蜂窝系统的特点</vt:lpstr>
      <vt:lpstr>幻灯片 105</vt:lpstr>
      <vt:lpstr>1G主要系统</vt:lpstr>
      <vt:lpstr>2G数字蜂窝系统</vt:lpstr>
      <vt:lpstr>幻灯片 108</vt:lpstr>
      <vt:lpstr>2G主要系统</vt:lpstr>
      <vt:lpstr>教材pp18表2.1</vt:lpstr>
      <vt:lpstr>2G向3G的演进</vt:lpstr>
      <vt:lpstr>3G的目标</vt:lpstr>
      <vt:lpstr>幻灯片 113</vt:lpstr>
      <vt:lpstr>幻灯片 114</vt:lpstr>
      <vt:lpstr>幻灯片 115</vt:lpstr>
      <vt:lpstr>幻灯片 116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TieYi</dc:creator>
  <cp:lastModifiedBy>Yi Tie</cp:lastModifiedBy>
  <cp:revision>608</cp:revision>
  <cp:lastPrinted>1601-01-01T00:00:00Z</cp:lastPrinted>
  <dcterms:created xsi:type="dcterms:W3CDTF">1601-01-01T00:00:00Z</dcterms:created>
  <dcterms:modified xsi:type="dcterms:W3CDTF">2017-05-02T14:54:34Z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